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6"/>
  </p:notesMasterIdLst>
  <p:sldIdLst>
    <p:sldId id="1489" r:id="rId2"/>
    <p:sldId id="1589" r:id="rId3"/>
    <p:sldId id="1590" r:id="rId4"/>
    <p:sldId id="1471" r:id="rId5"/>
    <p:sldId id="1591" r:id="rId6"/>
    <p:sldId id="1592" r:id="rId7"/>
    <p:sldId id="1593" r:id="rId8"/>
    <p:sldId id="1594" r:id="rId9"/>
    <p:sldId id="1595" r:id="rId10"/>
    <p:sldId id="1584" r:id="rId11"/>
    <p:sldId id="1596" r:id="rId12"/>
    <p:sldId id="1597" r:id="rId13"/>
    <p:sldId id="1598" r:id="rId14"/>
    <p:sldId id="1599" r:id="rId15"/>
    <p:sldId id="1600" r:id="rId16"/>
    <p:sldId id="1601" r:id="rId17"/>
    <p:sldId id="1602" r:id="rId18"/>
    <p:sldId id="1603" r:id="rId19"/>
    <p:sldId id="1604" r:id="rId20"/>
    <p:sldId id="1605" r:id="rId21"/>
    <p:sldId id="1606" r:id="rId22"/>
    <p:sldId id="1607" r:id="rId23"/>
    <p:sldId id="1608" r:id="rId24"/>
    <p:sldId id="1609" r:id="rId25"/>
    <p:sldId id="1610" r:id="rId26"/>
    <p:sldId id="1502" r:id="rId27"/>
    <p:sldId id="1511" r:id="rId28"/>
    <p:sldId id="1512" r:id="rId29"/>
    <p:sldId id="1513" r:id="rId30"/>
    <p:sldId id="1515" r:id="rId31"/>
    <p:sldId id="1516" r:id="rId32"/>
    <p:sldId id="1530" r:id="rId33"/>
    <p:sldId id="1521" r:id="rId34"/>
    <p:sldId id="1523" r:id="rId35"/>
    <p:sldId id="1522" r:id="rId36"/>
    <p:sldId id="1525" r:id="rId37"/>
    <p:sldId id="1524" r:id="rId38"/>
    <p:sldId id="1526" r:id="rId39"/>
    <p:sldId id="1560" r:id="rId40"/>
    <p:sldId id="1561" r:id="rId41"/>
    <p:sldId id="1527" r:id="rId42"/>
    <p:sldId id="1528" r:id="rId43"/>
    <p:sldId id="1531" r:id="rId44"/>
    <p:sldId id="1533" r:id="rId45"/>
    <p:sldId id="1534" r:id="rId46"/>
    <p:sldId id="1535" r:id="rId47"/>
    <p:sldId id="1577" r:id="rId48"/>
    <p:sldId id="1580" r:id="rId49"/>
    <p:sldId id="1579" r:id="rId50"/>
    <p:sldId id="1578" r:id="rId51"/>
    <p:sldId id="1529" r:id="rId52"/>
    <p:sldId id="1536" r:id="rId53"/>
    <p:sldId id="1532" r:id="rId54"/>
    <p:sldId id="1538" r:id="rId55"/>
    <p:sldId id="1562" r:id="rId56"/>
    <p:sldId id="1563" r:id="rId57"/>
    <p:sldId id="1537" r:id="rId58"/>
    <p:sldId id="1582" r:id="rId59"/>
    <p:sldId id="1540" r:id="rId60"/>
    <p:sldId id="1539" r:id="rId61"/>
    <p:sldId id="1542" r:id="rId62"/>
    <p:sldId id="1543" r:id="rId63"/>
    <p:sldId id="1583" r:id="rId64"/>
    <p:sldId id="1586" r:id="rId65"/>
    <p:sldId id="1585" r:id="rId66"/>
    <p:sldId id="1544" r:id="rId67"/>
    <p:sldId id="1587" r:id="rId68"/>
    <p:sldId id="1588" r:id="rId69"/>
    <p:sldId id="1547" r:id="rId70"/>
    <p:sldId id="1546" r:id="rId71"/>
    <p:sldId id="1548" r:id="rId72"/>
    <p:sldId id="1549" r:id="rId73"/>
    <p:sldId id="1550" r:id="rId74"/>
    <p:sldId id="1551" r:id="rId75"/>
    <p:sldId id="1556" r:id="rId76"/>
    <p:sldId id="1555" r:id="rId77"/>
    <p:sldId id="1554" r:id="rId78"/>
    <p:sldId id="1553" r:id="rId79"/>
    <p:sldId id="1559" r:id="rId80"/>
    <p:sldId id="1564" r:id="rId81"/>
    <p:sldId id="1494" r:id="rId82"/>
    <p:sldId id="1565" r:id="rId83"/>
    <p:sldId id="1566" r:id="rId84"/>
    <p:sldId id="1567" r:id="rId85"/>
    <p:sldId id="1568" r:id="rId86"/>
    <p:sldId id="1569" r:id="rId87"/>
    <p:sldId id="1571" r:id="rId88"/>
    <p:sldId id="1570" r:id="rId89"/>
    <p:sldId id="1572" r:id="rId90"/>
    <p:sldId id="1573" r:id="rId91"/>
    <p:sldId id="1574" r:id="rId92"/>
    <p:sldId id="1575" r:id="rId93"/>
    <p:sldId id="1576" r:id="rId94"/>
    <p:sldId id="1458" r:id="rId95"/>
  </p:sldIdLst>
  <p:sldSz cx="12192000" cy="6858000"/>
  <p:notesSz cx="6858000" cy="9144000"/>
  <p:embeddedFontLst>
    <p:embeddedFont>
      <p:font typeface="맑은 고딕" panose="020B0503020000020004" pitchFamily="34" charset="-127"/>
      <p:regular r:id="rId97"/>
      <p:bold r:id="rId98"/>
    </p:embeddedFont>
    <p:embeddedFont>
      <p:font typeface="Arial Black" panose="020B0A04020102020204" pitchFamily="34" charset="0"/>
      <p:bold r:id="rId99"/>
    </p:embeddedFont>
    <p:embeddedFont>
      <p:font typeface="Cambria Math" panose="02040503050406030204" pitchFamily="18" charset="0"/>
      <p:regular r:id="rId100"/>
    </p:embeddedFont>
    <p:embeddedFont>
      <p:font typeface="Gentona Book" panose="00000800000000000000" charset="0"/>
      <p:regular r:id="rId101"/>
      <p:bold r:id="rId102"/>
      <p:italic r:id="rId103"/>
    </p:embeddedFont>
    <p:embeddedFont>
      <p:font typeface="Obviously Wide Semi" panose="020B0604020202020204" charset="0"/>
      <p:regular r:id="rId104"/>
      <p:bold r:id="rId105"/>
      <p:italic r:id="rId106"/>
      <p:boldItalic r:id="rId10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0FF95D8-341C-407D-B236-A3FC15A480BF}">
          <p14:sldIdLst>
            <p14:sldId id="1489"/>
            <p14:sldId id="1589"/>
            <p14:sldId id="1590"/>
            <p14:sldId id="1471"/>
            <p14:sldId id="1591"/>
            <p14:sldId id="1592"/>
            <p14:sldId id="1593"/>
            <p14:sldId id="1594"/>
            <p14:sldId id="1595"/>
            <p14:sldId id="1584"/>
            <p14:sldId id="1596"/>
            <p14:sldId id="1597"/>
            <p14:sldId id="1598"/>
            <p14:sldId id="1599"/>
            <p14:sldId id="1600"/>
            <p14:sldId id="1601"/>
            <p14:sldId id="1602"/>
            <p14:sldId id="1603"/>
            <p14:sldId id="1604"/>
            <p14:sldId id="1605"/>
            <p14:sldId id="1606"/>
            <p14:sldId id="1607"/>
            <p14:sldId id="1608"/>
            <p14:sldId id="1609"/>
            <p14:sldId id="1610"/>
          </p14:sldIdLst>
        </p14:section>
        <p14:section name="Erica Methods" id="{ACE72166-3839-469B-B79A-47370D448DA5}">
          <p14:sldIdLst>
            <p14:sldId id="1502"/>
            <p14:sldId id="1511"/>
            <p14:sldId id="1512"/>
            <p14:sldId id="1513"/>
            <p14:sldId id="1515"/>
            <p14:sldId id="1516"/>
            <p14:sldId id="1530"/>
            <p14:sldId id="1521"/>
            <p14:sldId id="1523"/>
            <p14:sldId id="1522"/>
            <p14:sldId id="1525"/>
            <p14:sldId id="1524"/>
            <p14:sldId id="1526"/>
            <p14:sldId id="1560"/>
            <p14:sldId id="1561"/>
            <p14:sldId id="1527"/>
            <p14:sldId id="1528"/>
            <p14:sldId id="1531"/>
            <p14:sldId id="1533"/>
            <p14:sldId id="1534"/>
            <p14:sldId id="1535"/>
            <p14:sldId id="1577"/>
            <p14:sldId id="1580"/>
            <p14:sldId id="1579"/>
            <p14:sldId id="1578"/>
          </p14:sldIdLst>
        </p14:section>
        <p14:section name="FFT Derivation" id="{7A9CB552-E55D-48A7-9998-A1A760B8FED7}">
          <p14:sldIdLst>
            <p14:sldId id="1529"/>
            <p14:sldId id="1536"/>
            <p14:sldId id="1532"/>
            <p14:sldId id="1538"/>
            <p14:sldId id="1562"/>
            <p14:sldId id="1563"/>
          </p14:sldIdLst>
        </p14:section>
        <p14:section name="FFT Simplification" id="{C1657D4D-12E2-4022-ADFD-742D9BC75DD8}">
          <p14:sldIdLst>
            <p14:sldId id="1537"/>
            <p14:sldId id="1582"/>
            <p14:sldId id="1540"/>
            <p14:sldId id="1539"/>
            <p14:sldId id="1542"/>
            <p14:sldId id="1543"/>
            <p14:sldId id="1583"/>
            <p14:sldId id="1586"/>
            <p14:sldId id="1585"/>
            <p14:sldId id="1544"/>
            <p14:sldId id="1587"/>
            <p14:sldId id="1588"/>
            <p14:sldId id="1547"/>
            <p14:sldId id="1546"/>
            <p14:sldId id="1548"/>
            <p14:sldId id="1549"/>
            <p14:sldId id="1550"/>
            <p14:sldId id="1551"/>
            <p14:sldId id="1556"/>
            <p14:sldId id="1555"/>
            <p14:sldId id="1554"/>
            <p14:sldId id="1553"/>
            <p14:sldId id="1559"/>
          </p14:sldIdLst>
        </p14:section>
        <p14:section name="Erica Results" id="{311FE03A-9ACB-463D-8782-B5EF748CF174}">
          <p14:sldIdLst>
            <p14:sldId id="1564"/>
            <p14:sldId id="1494"/>
            <p14:sldId id="1565"/>
            <p14:sldId id="1566"/>
            <p14:sldId id="1567"/>
            <p14:sldId id="1568"/>
            <p14:sldId id="1569"/>
            <p14:sldId id="1571"/>
            <p14:sldId id="1570"/>
            <p14:sldId id="1572"/>
            <p14:sldId id="1573"/>
            <p14:sldId id="1574"/>
            <p14:sldId id="1575"/>
            <p14:sldId id="1576"/>
            <p14:sldId id="14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EE4"/>
    <a:srgbClr val="FBE5D5"/>
    <a:srgbClr val="EB8326"/>
    <a:srgbClr val="0020A5"/>
    <a:srgbClr val="ED7C24"/>
    <a:srgbClr val="000000"/>
    <a:srgbClr val="E98827"/>
    <a:srgbClr val="E7932D"/>
    <a:srgbClr val="E59930"/>
    <a:srgbClr val="E39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18"/>
    <p:restoredTop sz="96327"/>
  </p:normalViewPr>
  <p:slideViewPr>
    <p:cSldViewPr snapToGrid="0" snapToObjects="1">
      <p:cViewPr varScale="1">
        <p:scale>
          <a:sx n="74" d="100"/>
          <a:sy n="74" d="100"/>
        </p:scale>
        <p:origin x="588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customXml" Target="../customXml/item1.xml"/><Relationship Id="rId16" Type="http://schemas.openxmlformats.org/officeDocument/2006/relationships/slide" Target="slides/slide15.xml"/><Relationship Id="rId107" Type="http://schemas.openxmlformats.org/officeDocument/2006/relationships/font" Target="fonts/font11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6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customXml" Target="../customXml/item2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7.fntdata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10.fntdata"/><Relationship Id="rId114" Type="http://schemas.openxmlformats.org/officeDocument/2006/relationships/customXml" Target="../customXml/item3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font" Target="fonts/font3.fntdata"/><Relationship Id="rId10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.fntdata"/><Relationship Id="rId104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4.fntdata"/><Relationship Id="rId105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font" Target="fonts/font2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jpg>
</file>

<file path=ppt/media/image10.png>
</file>

<file path=ppt/media/image100.png>
</file>

<file path=ppt/media/image101.png>
</file>

<file path=ppt/media/image1010.png>
</file>

<file path=ppt/media/image1011.png>
</file>

<file path=ppt/media/image102.png>
</file>

<file path=ppt/media/image1020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090.png>
</file>

<file path=ppt/media/image11.gif>
</file>

<file path=ppt/media/image11.png>
</file>

<file path=ppt/media/image110.png>
</file>

<file path=ppt/media/image1100.png>
</file>

<file path=ppt/media/image111.png>
</file>

<file path=ppt/media/image1110.png>
</file>

<file path=ppt/media/image1111.png>
</file>

<file path=ppt/media/image112.png>
</file>

<file path=ppt/media/image113.png>
</file>

<file path=ppt/media/image114.png>
</file>

<file path=ppt/media/image1140.png>
</file>

<file path=ppt/media/image115.png>
</file>

<file path=ppt/media/image1150.png>
</file>

<file path=ppt/media/image116.png>
</file>

<file path=ppt/media/image1160.png>
</file>

<file path=ppt/media/image117.png>
</file>

<file path=ppt/media/image1170.png>
</file>

<file path=ppt/media/image118.png>
</file>

<file path=ppt/media/image1180.png>
</file>

<file path=ppt/media/image119.png>
</file>

<file path=ppt/media/image1190.png>
</file>

<file path=ppt/media/image12.png>
</file>

<file path=ppt/media/image120.png>
</file>

<file path=ppt/media/image121.png>
</file>

<file path=ppt/media/image1210.png>
</file>

<file path=ppt/media/image1211.png>
</file>

<file path=ppt/media/image1212.png>
</file>

<file path=ppt/media/image122.png>
</file>

<file path=ppt/media/image123.png>
</file>

<file path=ppt/media/image1230.png>
</file>

<file path=ppt/media/image124.png>
</file>

<file path=ppt/media/image1240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10.png>
</file>

<file path=ppt/media/image132.png>
</file>

<file path=ppt/media/image133.png>
</file>

<file path=ppt/media/image134.png>
</file>

<file path=ppt/media/image1340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10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10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10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51.png>
</file>

<file path=ppt/media/image46.png>
</file>

<file path=ppt/media/image460.png>
</file>

<file path=ppt/media/image461.png>
</file>

<file path=ppt/media/image47.png>
</file>

<file path=ppt/media/image470.png>
</file>

<file path=ppt/media/image471.png>
</file>

<file path=ppt/media/image48.png>
</file>

<file path=ppt/media/image480.png>
</file>

<file path=ppt/media/image481.png>
</file>

<file path=ppt/media/image49.png>
</file>

<file path=ppt/media/image490.png>
</file>

<file path=ppt/media/image491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690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60.png>
</file>

<file path=ppt/media/image761.png>
</file>

<file path=ppt/media/image77.png>
</file>

<file path=ppt/media/image78.png>
</file>

<file path=ppt/media/image780.png>
</file>

<file path=ppt/media/image781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40.png>
</file>

<file path=ppt/media/image85.png>
</file>

<file path=ppt/media/image850.png>
</file>

<file path=ppt/media/image86.png>
</file>

<file path=ppt/media/image860.png>
</file>

<file path=ppt/media/image87.png>
</file>

<file path=ppt/media/image870.png>
</file>

<file path=ppt/media/image88.png>
</file>

<file path=ppt/media/image880.png>
</file>

<file path=ppt/media/image89.png>
</file>

<file path=ppt/media/image890.png>
</file>

<file path=ppt/media/image9.png>
</file>

<file path=ppt/media/image90.png>
</file>

<file path=ppt/media/image91.png>
</file>

<file path=ppt/media/image910.png>
</file>

<file path=ppt/media/image92.png>
</file>

<file path=ppt/media/image93.png>
</file>

<file path=ppt/media/image94.png>
</file>

<file path=ppt/media/image95.png>
</file>

<file path=ppt/media/image950.png>
</file>

<file path=ppt/media/image96.png>
</file>

<file path=ppt/media/image960.png>
</file>

<file path=ppt/media/image97.png>
</file>

<file path=ppt/media/image98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11911-7B65-A44F-93E6-356E0048A6AF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D10F1-7D42-A34F-BAC8-00C0AABB3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(Wertheim Lab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blue, day&#10;&#10;Description automatically generated">
            <a:extLst>
              <a:ext uri="{FF2B5EF4-FFF2-40B4-BE49-F238E27FC236}">
                <a16:creationId xmlns:a16="http://schemas.microsoft.com/office/drawing/2014/main" id="{1B67ADE8-0F92-3751-CDBB-FF2F540B16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4767" y="-24765"/>
            <a:ext cx="12281535" cy="6907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866D91-CC4F-A671-D6E7-900CACE9B5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233680" y="230661"/>
            <a:ext cx="3504935" cy="641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C986EB-0387-4CBA-9F15-A02019605B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303" y="2248929"/>
            <a:ext cx="11477898" cy="1464631"/>
          </a:xfrm>
        </p:spPr>
        <p:txBody>
          <a:bodyPr anchor="b" anchorCtr="0">
            <a:normAutofit/>
          </a:bodyPr>
          <a:lstStyle>
            <a:lvl1pPr>
              <a:defRPr sz="40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PRESENTATION TITLE (ALL CAPS)</a:t>
            </a: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768EA31E-6B8B-9568-8909-EF3C6E7B722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9303" y="3859712"/>
            <a:ext cx="11477625" cy="74399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  <a:br>
              <a:rPr lang="en-US" dirty="0"/>
            </a:br>
            <a:r>
              <a:rPr lang="en-US" dirty="0"/>
              <a:t>Location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13340BA7-3273-DA30-FAB7-4572595189C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09303" y="4749861"/>
            <a:ext cx="11477625" cy="103310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Administrative Title</a:t>
            </a:r>
            <a:br>
              <a:rPr lang="en-US" dirty="0"/>
            </a:br>
            <a:r>
              <a:rPr lang="en-US" dirty="0"/>
              <a:t>Academic 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319306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24EF99-D4B0-BA70-0F03-95CC53B5A9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4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ad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A2793-80B0-0E41-8554-1C4620C7C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93902"/>
            <a:ext cx="5517993" cy="2123434"/>
          </a:xfrm>
        </p:spPr>
        <p:txBody>
          <a:bodyPr tIns="45720" rIns="18288" bIns="18288">
            <a:normAutofit/>
          </a:bodyPr>
          <a:lstStyle>
            <a:lvl1pPr>
              <a:lnSpc>
                <a:spcPct val="100000"/>
              </a:lnSpc>
              <a:buClr>
                <a:srgbClr val="ED7C24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ED7C24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ED7C24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3F7E12-E987-DA33-D7EE-00D7B41C7A41}"/>
              </a:ext>
            </a:extLst>
          </p:cNvPr>
          <p:cNvSpPr/>
          <p:nvPr userDrawn="1"/>
        </p:nvSpPr>
        <p:spPr>
          <a:xfrm>
            <a:off x="11389319" y="6375164"/>
            <a:ext cx="533156" cy="4572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B2C1F30D-AA61-1744-8D47-4C310974E5D8}" type="slidenum">
              <a:rPr lang="en-US" sz="1600" b="0" cap="none" spc="0" smtClean="0">
                <a:ln w="6350">
                  <a:solidFill>
                    <a:srgbClr val="0020A5"/>
                  </a:solidFill>
                  <a:prstDash val="solid"/>
                </a:ln>
                <a:solidFill>
                  <a:srgbClr val="0020A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600" b="0" cap="none" spc="0" dirty="0">
              <a:ln w="6350">
                <a:solidFill>
                  <a:srgbClr val="0020A5"/>
                </a:solidFill>
                <a:prstDash val="solid"/>
              </a:ln>
              <a:solidFill>
                <a:srgbClr val="0020A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84DC7E-A8D1-B8A6-9C35-F80F3DEE1687}"/>
              </a:ext>
            </a:extLst>
          </p:cNvPr>
          <p:cNvSpPr txBox="1"/>
          <p:nvPr userDrawn="1"/>
        </p:nvSpPr>
        <p:spPr>
          <a:xfrm>
            <a:off x="438439" y="6468319"/>
            <a:ext cx="125589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l"/>
            <a:r>
              <a:rPr lang="en-US" sz="1400" b="1" i="0" dirty="0">
                <a:solidFill>
                  <a:srgbClr val="0020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CONTACT: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765A49-171B-1351-6B96-7339A5204F92}"/>
              </a:ext>
            </a:extLst>
          </p:cNvPr>
          <p:cNvCxnSpPr>
            <a:cxnSpLocks/>
          </p:cNvCxnSpPr>
          <p:nvPr userDrawn="1"/>
        </p:nvCxnSpPr>
        <p:spPr>
          <a:xfrm>
            <a:off x="381000" y="3611927"/>
            <a:ext cx="11429360" cy="0"/>
          </a:xfrm>
          <a:prstGeom prst="line">
            <a:avLst/>
          </a:prstGeom>
          <a:ln w="6350">
            <a:solidFill>
              <a:srgbClr val="0020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71C8AE-B5DF-2B2F-2E7F-F4D3352A4944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898425"/>
            <a:ext cx="0" cy="5347432"/>
          </a:xfrm>
          <a:prstGeom prst="line">
            <a:avLst/>
          </a:prstGeom>
          <a:ln w="6350">
            <a:solidFill>
              <a:srgbClr val="0020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89236E-F34B-9F64-198D-7608568E5C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0999" y="943459"/>
            <a:ext cx="5517985" cy="4504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B7FA42-C6BD-904F-187B-DB80C688AE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439" y="160433"/>
            <a:ext cx="509281" cy="509281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84E2600-2B82-B196-A763-B9ACAFF9A6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10558" y="6491403"/>
            <a:ext cx="8125104" cy="26161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Names, affiliations, departments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D1C068E-47D5-FD2C-1C79-8F8B705C36F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81000" y="4164814"/>
            <a:ext cx="5517993" cy="2123434"/>
          </a:xfrm>
        </p:spPr>
        <p:txBody>
          <a:bodyPr tIns="45720" rIns="18288" bIns="18288">
            <a:normAutofit/>
          </a:bodyPr>
          <a:lstStyle>
            <a:lvl1pPr>
              <a:lnSpc>
                <a:spcPct val="100000"/>
              </a:lnSpc>
              <a:buClr>
                <a:srgbClr val="ED7C24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ED7C24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ED7C24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963B9B02-4EEA-6386-A0F8-DA48924B8C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0999" y="3714371"/>
            <a:ext cx="5517985" cy="4504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DE5150D-7454-2855-F814-1A4AD1422B4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301509" y="4164814"/>
            <a:ext cx="5517993" cy="2123434"/>
          </a:xfrm>
        </p:spPr>
        <p:txBody>
          <a:bodyPr tIns="45720" rIns="18288" bIns="18288">
            <a:normAutofit/>
          </a:bodyPr>
          <a:lstStyle>
            <a:lvl1pPr>
              <a:lnSpc>
                <a:spcPct val="100000"/>
              </a:lnSpc>
              <a:buClr>
                <a:srgbClr val="ED7C24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ED7C24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ED7C24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ED7C24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2BAC9D2-43F4-4073-EA7B-416024ED49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1508" y="3714371"/>
            <a:ext cx="5517985" cy="4504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90E052-3969-6271-3FDF-F95FA80B501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00788" y="942975"/>
            <a:ext cx="5510212" cy="2574925"/>
          </a:xfrm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an</a:t>
            </a:r>
            <a:br>
              <a:rPr lang="en-US" dirty="0"/>
            </a:br>
            <a:r>
              <a:rPr lang="en-US" dirty="0"/>
              <a:t>image, figure, or illustration</a:t>
            </a:r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5D2FD6D6-620E-2DF7-6D9F-141100CA75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35671" y="6491403"/>
            <a:ext cx="1507276" cy="261610"/>
          </a:xfrm>
          <a:solidFill>
            <a:schemeClr val="bg1"/>
          </a:solidFill>
        </p:spPr>
        <p:txBody>
          <a:bodyPr wrap="square" rtlCol="0" anchor="ctr" anchorCtr="0">
            <a:spAutoFit/>
          </a:bodyPr>
          <a:lstStyle>
            <a:lvl1pPr marL="0" indent="0" algn="ctr">
              <a:buNone/>
              <a:defRPr lang="en-US" sz="1100" b="1" i="0" dirty="0">
                <a:solidFill>
                  <a:srgbClr val="0020A5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marL="0" lvl="0"/>
            <a:r>
              <a:rPr lang="en-US" dirty="0"/>
              <a:t>XX/XX/20XX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7205F5-3F04-58BE-A7F1-65D06A9DB6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2387" y="2"/>
            <a:ext cx="10777973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47127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Chart for Plan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A201494-D9B1-10DB-B52A-822F8F06267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95081" y="1271246"/>
            <a:ext cx="9601200" cy="4800600"/>
            <a:chOff x="609280" y="945242"/>
            <a:chExt cx="10973120" cy="549236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9BBB07B-4464-A3BC-B007-6898C6B7FDEA}"/>
                </a:ext>
              </a:extLst>
            </p:cNvPr>
            <p:cNvSpPr>
              <a:spLocks/>
            </p:cNvSpPr>
            <p:nvPr userDrawn="1"/>
          </p:nvSpPr>
          <p:spPr>
            <a:xfrm>
              <a:off x="609280" y="945242"/>
              <a:ext cx="10972795" cy="5486400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>
              <a:normAutofit/>
            </a:bodyPr>
            <a:lstStyle/>
            <a:p>
              <a:pPr algn="ctr"/>
              <a:endParaRPr lang="en-US" dirty="0" err="1">
                <a:solidFill>
                  <a:schemeClr val="tx1"/>
                </a:solidFill>
                <a:latin typeface="Gentona Book" pitchFamily="2" charset="77"/>
              </a:endParaRP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71D903F7-D4C3-74D9-9986-735EAAFE5B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09600" y="3694405"/>
              <a:ext cx="10972800" cy="0"/>
            </a:xfrm>
            <a:prstGeom prst="straightConnector1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6D968636-D021-94A1-F5A9-5C64639731E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096000" y="951205"/>
              <a:ext cx="0" cy="5486400"/>
            </a:xfrm>
            <a:prstGeom prst="straightConnector1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5427457-21F4-1058-48D6-7FB09B2FB206}"/>
              </a:ext>
            </a:extLst>
          </p:cNvPr>
          <p:cNvSpPr txBox="1"/>
          <p:nvPr userDrawn="1"/>
        </p:nvSpPr>
        <p:spPr>
          <a:xfrm>
            <a:off x="1294797" y="6066634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entona Book" pitchFamily="2" charset="77"/>
              </a:rPr>
              <a:t>LOW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963337-E7BB-134D-08B0-B6002A4B259C}"/>
              </a:ext>
            </a:extLst>
          </p:cNvPr>
          <p:cNvSpPr txBox="1"/>
          <p:nvPr userDrawn="1"/>
        </p:nvSpPr>
        <p:spPr>
          <a:xfrm>
            <a:off x="10184356" y="606663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entona Book" pitchFamily="2" charset="77"/>
              </a:rPr>
              <a:t>HIGH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3F5C04-40A0-5229-F4DF-09DF6229CB59}"/>
              </a:ext>
            </a:extLst>
          </p:cNvPr>
          <p:cNvSpPr txBox="1"/>
          <p:nvPr userDrawn="1"/>
        </p:nvSpPr>
        <p:spPr>
          <a:xfrm rot="16200000">
            <a:off x="753975" y="143802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entona Book" pitchFamily="2" charset="77"/>
              </a:rPr>
              <a:t>HIGH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DFE3E8-9A7F-4E73-E007-C51FB09FC6E2}"/>
              </a:ext>
            </a:extLst>
          </p:cNvPr>
          <p:cNvSpPr txBox="1"/>
          <p:nvPr userDrawn="1"/>
        </p:nvSpPr>
        <p:spPr>
          <a:xfrm rot="16200000">
            <a:off x="778822" y="553294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entona Book" pitchFamily="2" charset="77"/>
              </a:rPr>
              <a:t>LOW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2B2A994-7935-B05D-7232-7A537C58DD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095" y="6076716"/>
            <a:ext cx="5016887" cy="3592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the MEASURE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5927FC2-5CC3-BC38-296D-E6D4B80741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16200000">
            <a:off x="-564413" y="3497907"/>
            <a:ext cx="3348660" cy="369333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to edit the MEASURE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AEA73A6-651E-69AD-99B3-6B6C84BD28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93813" y="1266824"/>
            <a:ext cx="4802187" cy="36932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Action or Activity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67721F55-3950-2B5F-1F4D-00349E2665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80498" y="1266824"/>
            <a:ext cx="4802187" cy="36932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Action or Activity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42E54725-4E58-BF96-703E-6BE422BB8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813" y="5695700"/>
            <a:ext cx="4802187" cy="36932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Action or Activity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93EAD869-F40D-E0E6-CD77-D551FBD5E22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80498" y="5695700"/>
            <a:ext cx="4802187" cy="36932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Action or Activity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FF7E63D-5FB0-CED4-674D-4D6C61C9BB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0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THE QUAD CHART TITLE</a:t>
            </a:r>
          </a:p>
        </p:txBody>
      </p:sp>
    </p:spTree>
    <p:extLst>
      <p:ext uri="{BB962C8B-B14F-4D97-AF65-F5344CB8AC3E}">
        <p14:creationId xmlns:p14="http://schemas.microsoft.com/office/powerpoint/2010/main" val="105029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Layer Sta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5266E-F2F9-FF4C-991B-6C20BE34A8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6445" y="1115886"/>
            <a:ext cx="6750633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5-STACK TITLE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A95DA327-68F3-AE4F-51C5-F161954C5DE0}"/>
              </a:ext>
            </a:extLst>
          </p:cNvPr>
          <p:cNvSpPr/>
          <p:nvPr userDrawn="1"/>
        </p:nvSpPr>
        <p:spPr>
          <a:xfrm>
            <a:off x="381000" y="3804413"/>
            <a:ext cx="4339244" cy="1618488"/>
          </a:xfrm>
          <a:prstGeom prst="cube">
            <a:avLst>
              <a:gd name="adj" fmla="val 85739"/>
            </a:avLst>
          </a:prstGeom>
          <a:solidFill>
            <a:srgbClr val="E4A335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FD12B8-2026-900A-9125-109E520C17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446" y="4976979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1</a:t>
            </a:r>
          </a:p>
        </p:txBody>
      </p:sp>
      <p:sp>
        <p:nvSpPr>
          <p:cNvPr id="24" name="Cube 23">
            <a:extLst>
              <a:ext uri="{FF2B5EF4-FFF2-40B4-BE49-F238E27FC236}">
                <a16:creationId xmlns:a16="http://schemas.microsoft.com/office/drawing/2014/main" id="{8DC99B74-3B34-E12A-049A-AC6E62DC0E92}"/>
              </a:ext>
            </a:extLst>
          </p:cNvPr>
          <p:cNvSpPr/>
          <p:nvPr userDrawn="1"/>
        </p:nvSpPr>
        <p:spPr>
          <a:xfrm>
            <a:off x="381000" y="3123453"/>
            <a:ext cx="4339244" cy="1618488"/>
          </a:xfrm>
          <a:prstGeom prst="cube">
            <a:avLst>
              <a:gd name="adj" fmla="val 85739"/>
            </a:avLst>
          </a:prstGeom>
          <a:solidFill>
            <a:srgbClr val="E5972F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4ACB57A7-EA49-F73B-C096-93B1997521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6446" y="4298101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2</a:t>
            </a:r>
          </a:p>
        </p:txBody>
      </p:sp>
      <p:sp>
        <p:nvSpPr>
          <p:cNvPr id="34" name="Cube 33">
            <a:extLst>
              <a:ext uri="{FF2B5EF4-FFF2-40B4-BE49-F238E27FC236}">
                <a16:creationId xmlns:a16="http://schemas.microsoft.com/office/drawing/2014/main" id="{C9F70D02-3FF1-DAC8-684A-B23C6E446A86}"/>
              </a:ext>
            </a:extLst>
          </p:cNvPr>
          <p:cNvSpPr/>
          <p:nvPr userDrawn="1"/>
        </p:nvSpPr>
        <p:spPr>
          <a:xfrm>
            <a:off x="381000" y="2462392"/>
            <a:ext cx="4339244" cy="1618488"/>
          </a:xfrm>
          <a:prstGeom prst="cube">
            <a:avLst>
              <a:gd name="adj" fmla="val 85739"/>
            </a:avLst>
          </a:prstGeom>
          <a:solidFill>
            <a:srgbClr val="E88B2A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CCCED063-138D-9FC3-7A39-07F248F84B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56446" y="3637040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3</a:t>
            </a:r>
          </a:p>
        </p:txBody>
      </p:sp>
      <p:sp>
        <p:nvSpPr>
          <p:cNvPr id="37" name="Cube 36">
            <a:extLst>
              <a:ext uri="{FF2B5EF4-FFF2-40B4-BE49-F238E27FC236}">
                <a16:creationId xmlns:a16="http://schemas.microsoft.com/office/drawing/2014/main" id="{5AF4EC79-ECE1-AE89-4AD1-0031F9948BEC}"/>
              </a:ext>
            </a:extLst>
          </p:cNvPr>
          <p:cNvSpPr/>
          <p:nvPr userDrawn="1"/>
        </p:nvSpPr>
        <p:spPr>
          <a:xfrm>
            <a:off x="381000" y="1789953"/>
            <a:ext cx="4339244" cy="1618488"/>
          </a:xfrm>
          <a:prstGeom prst="cube">
            <a:avLst>
              <a:gd name="adj" fmla="val 85739"/>
            </a:avLst>
          </a:prstGeom>
          <a:solidFill>
            <a:srgbClr val="EA84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50762ECD-ED17-0A94-B170-E0DBBA2AD3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6446" y="2964601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4</a:t>
            </a:r>
          </a:p>
        </p:txBody>
      </p:sp>
      <p:sp>
        <p:nvSpPr>
          <p:cNvPr id="40" name="Cube 39">
            <a:extLst>
              <a:ext uri="{FF2B5EF4-FFF2-40B4-BE49-F238E27FC236}">
                <a16:creationId xmlns:a16="http://schemas.microsoft.com/office/drawing/2014/main" id="{DCCFBEC3-0A50-AD77-A409-B33DD4A1A37D}"/>
              </a:ext>
            </a:extLst>
          </p:cNvPr>
          <p:cNvSpPr/>
          <p:nvPr userDrawn="1"/>
        </p:nvSpPr>
        <p:spPr>
          <a:xfrm>
            <a:off x="381000" y="1120028"/>
            <a:ext cx="4339244" cy="1618488"/>
          </a:xfrm>
          <a:prstGeom prst="cube">
            <a:avLst>
              <a:gd name="adj" fmla="val 85739"/>
            </a:avLst>
          </a:prstGeom>
          <a:solidFill>
            <a:srgbClr val="ED7E24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A5753F21-603F-F5AB-F361-B82EB6A8C6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6446" y="2294676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5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99A7C3-D6A1-BE10-AED3-770E6C2E9013}"/>
              </a:ext>
            </a:extLst>
          </p:cNvPr>
          <p:cNvCxnSpPr>
            <a:stCxn id="40" idx="4"/>
            <a:endCxn id="41" idx="1"/>
          </p:cNvCxnSpPr>
          <p:nvPr userDrawn="1"/>
        </p:nvCxnSpPr>
        <p:spPr>
          <a:xfrm>
            <a:off x="3332569" y="2623110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6625FE7-DCE0-536A-3A91-32A553EE8A69}"/>
              </a:ext>
            </a:extLst>
          </p:cNvPr>
          <p:cNvCxnSpPr>
            <a:cxnSpLocks/>
            <a:stCxn id="37" idx="4"/>
            <a:endCxn id="38" idx="1"/>
          </p:cNvCxnSpPr>
          <p:nvPr userDrawn="1"/>
        </p:nvCxnSpPr>
        <p:spPr>
          <a:xfrm>
            <a:off x="3332569" y="3293035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5AEA048-BA51-8E85-CA49-8CD5C5B122A4}"/>
              </a:ext>
            </a:extLst>
          </p:cNvPr>
          <p:cNvCxnSpPr>
            <a:cxnSpLocks/>
            <a:stCxn id="34" idx="4"/>
            <a:endCxn id="35" idx="1"/>
          </p:cNvCxnSpPr>
          <p:nvPr userDrawn="1"/>
        </p:nvCxnSpPr>
        <p:spPr>
          <a:xfrm>
            <a:off x="3332569" y="3965474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4584CA9-2FBC-0BBE-1DA1-4806C46A6E24}"/>
              </a:ext>
            </a:extLst>
          </p:cNvPr>
          <p:cNvCxnSpPr>
            <a:cxnSpLocks/>
            <a:stCxn id="24" idx="4"/>
            <a:endCxn id="25" idx="1"/>
          </p:cNvCxnSpPr>
          <p:nvPr userDrawn="1"/>
        </p:nvCxnSpPr>
        <p:spPr>
          <a:xfrm>
            <a:off x="3332569" y="4626535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989CCD6-98D2-D038-1CE1-B939820D1EE4}"/>
              </a:ext>
            </a:extLst>
          </p:cNvPr>
          <p:cNvCxnSpPr>
            <a:cxnSpLocks/>
            <a:stCxn id="6" idx="4"/>
            <a:endCxn id="10" idx="1"/>
          </p:cNvCxnSpPr>
          <p:nvPr userDrawn="1"/>
        </p:nvCxnSpPr>
        <p:spPr>
          <a:xfrm>
            <a:off x="3332569" y="5307495"/>
            <a:ext cx="1823877" cy="2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1F58E6-E038-62A8-93B7-AF7B473DF4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11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Layer Sta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41B59-A56A-818C-1B0A-75AE83D8447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56444" y="405354"/>
            <a:ext cx="6653913" cy="91440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en-US" sz="3200" b="1" i="0" spc="50" baseline="0" dirty="0">
                <a:solidFill>
                  <a:srgbClr val="011FA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7-STACK TITLE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A95DA327-68F3-AE4F-51C5-F161954C5DE0}"/>
              </a:ext>
            </a:extLst>
          </p:cNvPr>
          <p:cNvSpPr/>
          <p:nvPr userDrawn="1"/>
        </p:nvSpPr>
        <p:spPr>
          <a:xfrm>
            <a:off x="381000" y="4479868"/>
            <a:ext cx="4339244" cy="1618488"/>
          </a:xfrm>
          <a:prstGeom prst="cube">
            <a:avLst>
              <a:gd name="adj" fmla="val 85739"/>
            </a:avLst>
          </a:prstGeom>
          <a:solidFill>
            <a:srgbClr val="E39F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FD12B8-2026-900A-9125-109E520C17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446" y="5652434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1</a:t>
            </a:r>
          </a:p>
        </p:txBody>
      </p:sp>
      <p:sp>
        <p:nvSpPr>
          <p:cNvPr id="24" name="Cube 23">
            <a:extLst>
              <a:ext uri="{FF2B5EF4-FFF2-40B4-BE49-F238E27FC236}">
                <a16:creationId xmlns:a16="http://schemas.microsoft.com/office/drawing/2014/main" id="{8DC99B74-3B34-E12A-049A-AC6E62DC0E92}"/>
              </a:ext>
            </a:extLst>
          </p:cNvPr>
          <p:cNvSpPr/>
          <p:nvPr userDrawn="1"/>
        </p:nvSpPr>
        <p:spPr>
          <a:xfrm>
            <a:off x="381000" y="3798908"/>
            <a:ext cx="4339244" cy="1618488"/>
          </a:xfrm>
          <a:prstGeom prst="cube">
            <a:avLst>
              <a:gd name="adj" fmla="val 85739"/>
            </a:avLst>
          </a:prstGeom>
          <a:solidFill>
            <a:srgbClr val="E59930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4ACB57A7-EA49-F73B-C096-93B1997521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6446" y="4973556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2</a:t>
            </a:r>
          </a:p>
        </p:txBody>
      </p:sp>
      <p:sp>
        <p:nvSpPr>
          <p:cNvPr id="34" name="Cube 33">
            <a:extLst>
              <a:ext uri="{FF2B5EF4-FFF2-40B4-BE49-F238E27FC236}">
                <a16:creationId xmlns:a16="http://schemas.microsoft.com/office/drawing/2014/main" id="{C9F70D02-3FF1-DAC8-684A-B23C6E446A86}"/>
              </a:ext>
            </a:extLst>
          </p:cNvPr>
          <p:cNvSpPr/>
          <p:nvPr userDrawn="1"/>
        </p:nvSpPr>
        <p:spPr>
          <a:xfrm>
            <a:off x="381000" y="3137847"/>
            <a:ext cx="4339244" cy="1618488"/>
          </a:xfrm>
          <a:prstGeom prst="cube">
            <a:avLst>
              <a:gd name="adj" fmla="val 85739"/>
            </a:avLst>
          </a:prstGeom>
          <a:solidFill>
            <a:srgbClr val="E7932D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CCCED063-138D-9FC3-7A39-07F248F84B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56446" y="4312495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3</a:t>
            </a:r>
          </a:p>
        </p:txBody>
      </p:sp>
      <p:sp>
        <p:nvSpPr>
          <p:cNvPr id="37" name="Cube 36">
            <a:extLst>
              <a:ext uri="{FF2B5EF4-FFF2-40B4-BE49-F238E27FC236}">
                <a16:creationId xmlns:a16="http://schemas.microsoft.com/office/drawing/2014/main" id="{5AF4EC79-ECE1-AE89-4AD1-0031F9948BEC}"/>
              </a:ext>
            </a:extLst>
          </p:cNvPr>
          <p:cNvSpPr/>
          <p:nvPr userDrawn="1"/>
        </p:nvSpPr>
        <p:spPr>
          <a:xfrm>
            <a:off x="381000" y="2465408"/>
            <a:ext cx="4339244" cy="1618488"/>
          </a:xfrm>
          <a:prstGeom prst="cube">
            <a:avLst>
              <a:gd name="adj" fmla="val 85739"/>
            </a:avLst>
          </a:prstGeom>
          <a:solidFill>
            <a:srgbClr val="EA84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50762ECD-ED17-0A94-B170-E0DBBA2AD3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6446" y="3640056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4</a:t>
            </a:r>
          </a:p>
        </p:txBody>
      </p:sp>
      <p:sp>
        <p:nvSpPr>
          <p:cNvPr id="40" name="Cube 39">
            <a:extLst>
              <a:ext uri="{FF2B5EF4-FFF2-40B4-BE49-F238E27FC236}">
                <a16:creationId xmlns:a16="http://schemas.microsoft.com/office/drawing/2014/main" id="{DCCFBEC3-0A50-AD77-A409-B33DD4A1A37D}"/>
              </a:ext>
            </a:extLst>
          </p:cNvPr>
          <p:cNvSpPr/>
          <p:nvPr userDrawn="1"/>
        </p:nvSpPr>
        <p:spPr>
          <a:xfrm>
            <a:off x="381000" y="1795483"/>
            <a:ext cx="4339244" cy="1618488"/>
          </a:xfrm>
          <a:prstGeom prst="cube">
            <a:avLst>
              <a:gd name="adj" fmla="val 85739"/>
            </a:avLst>
          </a:prstGeom>
          <a:solidFill>
            <a:srgbClr val="E98827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A5753F21-603F-F5AB-F361-B82EB6A8C6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6446" y="2970131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5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99A7C3-D6A1-BE10-AED3-770E6C2E9013}"/>
              </a:ext>
            </a:extLst>
          </p:cNvPr>
          <p:cNvCxnSpPr>
            <a:stCxn id="40" idx="4"/>
            <a:endCxn id="41" idx="1"/>
          </p:cNvCxnSpPr>
          <p:nvPr userDrawn="1"/>
        </p:nvCxnSpPr>
        <p:spPr>
          <a:xfrm>
            <a:off x="3332569" y="3298565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6625FE7-DCE0-536A-3A91-32A553EE8A69}"/>
              </a:ext>
            </a:extLst>
          </p:cNvPr>
          <p:cNvCxnSpPr>
            <a:cxnSpLocks/>
            <a:stCxn id="37" idx="4"/>
            <a:endCxn id="38" idx="1"/>
          </p:cNvCxnSpPr>
          <p:nvPr userDrawn="1"/>
        </p:nvCxnSpPr>
        <p:spPr>
          <a:xfrm>
            <a:off x="3332569" y="3968490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5AEA048-BA51-8E85-CA49-8CD5C5B122A4}"/>
              </a:ext>
            </a:extLst>
          </p:cNvPr>
          <p:cNvCxnSpPr>
            <a:cxnSpLocks/>
            <a:stCxn id="34" idx="4"/>
            <a:endCxn id="35" idx="1"/>
          </p:cNvCxnSpPr>
          <p:nvPr userDrawn="1"/>
        </p:nvCxnSpPr>
        <p:spPr>
          <a:xfrm>
            <a:off x="3332569" y="4640929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4584CA9-2FBC-0BBE-1DA1-4806C46A6E24}"/>
              </a:ext>
            </a:extLst>
          </p:cNvPr>
          <p:cNvCxnSpPr>
            <a:cxnSpLocks/>
            <a:stCxn id="24" idx="4"/>
            <a:endCxn id="25" idx="1"/>
          </p:cNvCxnSpPr>
          <p:nvPr userDrawn="1"/>
        </p:nvCxnSpPr>
        <p:spPr>
          <a:xfrm>
            <a:off x="3332569" y="5301990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989CCD6-98D2-D038-1CE1-B939820D1EE4}"/>
              </a:ext>
            </a:extLst>
          </p:cNvPr>
          <p:cNvCxnSpPr>
            <a:cxnSpLocks/>
            <a:stCxn id="6" idx="4"/>
            <a:endCxn id="10" idx="1"/>
          </p:cNvCxnSpPr>
          <p:nvPr userDrawn="1"/>
        </p:nvCxnSpPr>
        <p:spPr>
          <a:xfrm>
            <a:off x="3332569" y="5982950"/>
            <a:ext cx="1823877" cy="2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42065CC7-CA76-CA6A-BC1B-6194E6B32BA9}"/>
              </a:ext>
            </a:extLst>
          </p:cNvPr>
          <p:cNvSpPr/>
          <p:nvPr userDrawn="1"/>
        </p:nvSpPr>
        <p:spPr>
          <a:xfrm>
            <a:off x="381000" y="1132444"/>
            <a:ext cx="4339244" cy="1618488"/>
          </a:xfrm>
          <a:prstGeom prst="cube">
            <a:avLst>
              <a:gd name="adj" fmla="val 85739"/>
            </a:avLst>
          </a:prstGeom>
          <a:solidFill>
            <a:srgbClr val="EB83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8DEE50B-A2B6-AE9D-A672-80DA746D48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56446" y="2307092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6</a:t>
            </a:r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006E268B-9CFA-CC33-CF9F-F522C9AA964E}"/>
              </a:ext>
            </a:extLst>
          </p:cNvPr>
          <p:cNvSpPr/>
          <p:nvPr userDrawn="1"/>
        </p:nvSpPr>
        <p:spPr>
          <a:xfrm>
            <a:off x="381000" y="462519"/>
            <a:ext cx="4339244" cy="1618488"/>
          </a:xfrm>
          <a:prstGeom prst="cube">
            <a:avLst>
              <a:gd name="adj" fmla="val 85739"/>
            </a:avLst>
          </a:prstGeom>
          <a:solidFill>
            <a:srgbClr val="ED7C24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CB364CDD-2B17-5335-C800-D3E2D8AC4A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6446" y="1637167"/>
            <a:ext cx="6653914" cy="66145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Stack Layer 7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0B3D12-B5E4-DF16-8075-CC32967B9831}"/>
              </a:ext>
            </a:extLst>
          </p:cNvPr>
          <p:cNvCxnSpPr>
            <a:stCxn id="11" idx="4"/>
            <a:endCxn id="12" idx="1"/>
          </p:cNvCxnSpPr>
          <p:nvPr userDrawn="1"/>
        </p:nvCxnSpPr>
        <p:spPr>
          <a:xfrm>
            <a:off x="3332569" y="1965601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F779B92-EA6E-FB78-7ECB-13353CFCAD6D}"/>
              </a:ext>
            </a:extLst>
          </p:cNvPr>
          <p:cNvCxnSpPr>
            <a:cxnSpLocks/>
            <a:stCxn id="8" idx="4"/>
            <a:endCxn id="9" idx="1"/>
          </p:cNvCxnSpPr>
          <p:nvPr userDrawn="1"/>
        </p:nvCxnSpPr>
        <p:spPr>
          <a:xfrm>
            <a:off x="3332569" y="2635526"/>
            <a:ext cx="1823877" cy="2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07BE6B1-1634-1EF9-A388-2387E320C97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6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X at a Gl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E541AF-5919-CED3-A880-9D662E393A55}"/>
              </a:ext>
            </a:extLst>
          </p:cNvPr>
          <p:cNvGrpSpPr/>
          <p:nvPr userDrawn="1"/>
        </p:nvGrpSpPr>
        <p:grpSpPr>
          <a:xfrm>
            <a:off x="369276" y="1125415"/>
            <a:ext cx="11427389" cy="4994031"/>
            <a:chOff x="184638" y="1125415"/>
            <a:chExt cx="12007362" cy="499403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EAE6177-5AE5-E281-4336-74E5BAF7BBED}"/>
                </a:ext>
              </a:extLst>
            </p:cNvPr>
            <p:cNvCxnSpPr/>
            <p:nvPr/>
          </p:nvCxnSpPr>
          <p:spPr>
            <a:xfrm>
              <a:off x="184638" y="2790092"/>
              <a:ext cx="12007362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BF96C9A-D1BD-9B1D-BD91-38D6C1DF5643}"/>
                </a:ext>
              </a:extLst>
            </p:cNvPr>
            <p:cNvCxnSpPr/>
            <p:nvPr/>
          </p:nvCxnSpPr>
          <p:spPr>
            <a:xfrm>
              <a:off x="184638" y="1125415"/>
              <a:ext cx="12007362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E0E6BFE-7CC1-9A9D-7109-95C505705A70}"/>
                </a:ext>
              </a:extLst>
            </p:cNvPr>
            <p:cNvCxnSpPr/>
            <p:nvPr/>
          </p:nvCxnSpPr>
          <p:spPr>
            <a:xfrm>
              <a:off x="184638" y="6119446"/>
              <a:ext cx="12007362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086BA4E-3C16-4580-3705-D2FC0A9971F2}"/>
                </a:ext>
              </a:extLst>
            </p:cNvPr>
            <p:cNvCxnSpPr/>
            <p:nvPr/>
          </p:nvCxnSpPr>
          <p:spPr>
            <a:xfrm>
              <a:off x="184638" y="4454769"/>
              <a:ext cx="12007362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DA0F6C-DFCD-B34D-3D79-8D4F96F4E03E}"/>
              </a:ext>
            </a:extLst>
          </p:cNvPr>
          <p:cNvCxnSpPr>
            <a:cxnSpLocks/>
          </p:cNvCxnSpPr>
          <p:nvPr userDrawn="1"/>
        </p:nvCxnSpPr>
        <p:spPr>
          <a:xfrm flipV="1">
            <a:off x="11456377" y="958529"/>
            <a:ext cx="0" cy="5319179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920676-8808-BEB3-C076-1C665971994D}"/>
              </a:ext>
            </a:extLst>
          </p:cNvPr>
          <p:cNvCxnSpPr>
            <a:cxnSpLocks/>
          </p:cNvCxnSpPr>
          <p:nvPr userDrawn="1"/>
        </p:nvCxnSpPr>
        <p:spPr>
          <a:xfrm flipV="1">
            <a:off x="7863253" y="958529"/>
            <a:ext cx="0" cy="5319179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BE8FD06-E5F2-3AF6-FBD3-86586FA9B0EF}"/>
              </a:ext>
            </a:extLst>
          </p:cNvPr>
          <p:cNvCxnSpPr>
            <a:cxnSpLocks/>
          </p:cNvCxnSpPr>
          <p:nvPr userDrawn="1"/>
        </p:nvCxnSpPr>
        <p:spPr>
          <a:xfrm flipV="1">
            <a:off x="4270130" y="958529"/>
            <a:ext cx="0" cy="5319179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1005000-1433-E0CB-9D8B-3C0F48343452}"/>
              </a:ext>
            </a:extLst>
          </p:cNvPr>
          <p:cNvCxnSpPr>
            <a:cxnSpLocks/>
          </p:cNvCxnSpPr>
          <p:nvPr userDrawn="1"/>
        </p:nvCxnSpPr>
        <p:spPr>
          <a:xfrm flipV="1">
            <a:off x="677007" y="958529"/>
            <a:ext cx="0" cy="5319179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D2360BB-EE41-EF0A-7987-7FC6938C1C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275" y="1125539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ABC41EB4-74FA-78FA-781B-877DDFC056E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70079" y="1125539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6538BAB6-E084-026C-9B60-521D705015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74516" y="1125539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31AC11D3-C7B1-ACFA-FC07-CF73BED4B5D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6275" y="2793472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D0170E29-4C45-56D3-D97D-9C45E71EC8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70079" y="2793472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A1106E0B-3C51-431E-2427-0D0F946FCE6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74516" y="2793472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D1D10764-E693-536C-9B62-CC78A04177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6275" y="4461405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BE969C05-89E4-BEDA-B804-4590738BD9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70079" y="4461405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5ACF44A0-0B9C-8220-E7FD-82D1617244D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74516" y="4461405"/>
            <a:ext cx="3594100" cy="1663822"/>
          </a:xfrm>
        </p:spPr>
        <p:txBody>
          <a:bodyPr lIns="274320" tIns="274320" rIns="274320" bIns="274320" anchor="ctr" anchorCtr="0">
            <a:normAutofit/>
          </a:bodyPr>
          <a:lstStyle>
            <a:lvl1pPr marL="0" indent="0" algn="ctr">
              <a:buNone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5268633-6840-D7EA-2322-FAF99A6AB5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0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 of “X AT A GLANCE”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F9E6B4-6081-6684-413C-1250EF09659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58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es of 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4DAD5B5-0B74-B1C4-D1A5-5CD492FCBF20}"/>
              </a:ext>
            </a:extLst>
          </p:cNvPr>
          <p:cNvGrpSpPr/>
          <p:nvPr userDrawn="1"/>
        </p:nvGrpSpPr>
        <p:grpSpPr>
          <a:xfrm>
            <a:off x="375070" y="323004"/>
            <a:ext cx="11445410" cy="5870565"/>
            <a:chOff x="375070" y="323004"/>
            <a:chExt cx="11445410" cy="58705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E773234-F5E3-40D2-11E5-315772E936E2}"/>
                </a:ext>
              </a:extLst>
            </p:cNvPr>
            <p:cNvGrpSpPr/>
            <p:nvPr/>
          </p:nvGrpSpPr>
          <p:grpSpPr>
            <a:xfrm>
              <a:off x="10890371" y="323004"/>
              <a:ext cx="930109" cy="5870565"/>
              <a:chOff x="10795320" y="323004"/>
              <a:chExt cx="930109" cy="5870565"/>
            </a:xfrm>
          </p:grpSpPr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D2B29875-654B-65A0-5F73-4EE67D689E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FDEECDF9-A865-FF99-72D0-5F76F3FC3D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75D81DF2-2B11-ED10-718D-FC18F469F875}"/>
                  </a:ext>
                </a:extLst>
              </p:cNvPr>
              <p:cNvCxnSpPr>
                <a:endCxn id="143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8732248B-3447-F61A-7D24-CDD764C9C5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D2D4B6EE-9317-18F5-A854-D577A8806B9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CC9456A3-A7A3-038D-E107-095FB3E18A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A6F5E1E5-5F09-EF63-0983-E79D62F3F312}"/>
                  </a:ext>
                </a:extLst>
              </p:cNvPr>
              <p:cNvCxnSpPr>
                <a:endCxn id="147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A706757A-F203-41E1-D4B4-7075490E891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7B63C4F0-DE73-D93B-1609-9A2842437E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A9B54057-322A-1F3E-2A0C-3927B0BD80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808D1F64-2286-B470-F61E-70F34ECA37BD}"/>
                  </a:ext>
                </a:extLst>
              </p:cNvPr>
              <p:cNvCxnSpPr>
                <a:endCxn id="151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9973E279-C7C0-E13C-05BD-213B7CC786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F848E4D7-222E-41A5-2D50-03DD1568CA0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F6F7DF27-DB6A-13FC-0465-3C765C76588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2D336CE4-7971-E47E-A7A3-AD179732CC34}"/>
                  </a:ext>
                </a:extLst>
              </p:cNvPr>
              <p:cNvCxnSpPr>
                <a:endCxn id="155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E69EB12B-529E-3AAB-F01F-6145F19D9B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24F76DE-4117-D5DB-52BA-278684CAABDA}"/>
                </a:ext>
              </a:extLst>
            </p:cNvPr>
            <p:cNvGrpSpPr/>
            <p:nvPr/>
          </p:nvGrpSpPr>
          <p:grpSpPr>
            <a:xfrm>
              <a:off x="9575961" y="323004"/>
              <a:ext cx="930109" cy="5870565"/>
              <a:chOff x="10795320" y="323004"/>
              <a:chExt cx="930109" cy="5870565"/>
            </a:xfrm>
          </p:grpSpPr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0F998D19-B6F0-FA21-8569-07EF6528D0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7F0D2626-34D0-B80B-8386-17176409BF1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FFA3317-E908-4808-1623-7A92969B5C90}"/>
                  </a:ext>
                </a:extLst>
              </p:cNvPr>
              <p:cNvCxnSpPr>
                <a:endCxn id="127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A208C970-FE87-B3D6-BA00-A373A843A0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660F17E-DF23-7A28-6AB6-4D22C93A95F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D91508C-9D90-331F-C991-4DC10ED4D9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5621EC27-1F8B-04F7-36E8-CE5F2D0A657D}"/>
                  </a:ext>
                </a:extLst>
              </p:cNvPr>
              <p:cNvCxnSpPr>
                <a:endCxn id="131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F64AA00-4DA5-B02E-B0AE-6729CCCA857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0C338FBC-0892-77E2-7EB3-E57A79BF6B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5FFD9814-A04F-4BDB-F683-A0C855853C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3415AEEF-6A69-FF18-DAAF-5922A957DE48}"/>
                  </a:ext>
                </a:extLst>
              </p:cNvPr>
              <p:cNvCxnSpPr>
                <a:endCxn id="135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9EA5DE1-06E6-5DAE-FF5E-3B3446A5AF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E453420D-B02A-8CDA-7FF7-0359EB6C367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5178B9E7-B747-B3AF-913A-041FBD356A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D2B1DF9B-2E92-9E22-E129-7F03EE5A51B9}"/>
                  </a:ext>
                </a:extLst>
              </p:cNvPr>
              <p:cNvCxnSpPr>
                <a:endCxn id="139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233505E7-120D-5E56-F02A-D57636F559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CB100C0-2104-7C04-E5B0-334977F5B1BD}"/>
                </a:ext>
              </a:extLst>
            </p:cNvPr>
            <p:cNvGrpSpPr/>
            <p:nvPr/>
          </p:nvGrpSpPr>
          <p:grpSpPr>
            <a:xfrm>
              <a:off x="8261548" y="323004"/>
              <a:ext cx="930109" cy="5870565"/>
              <a:chOff x="10795320" y="323004"/>
              <a:chExt cx="930109" cy="5870565"/>
            </a:xfrm>
          </p:grpSpPr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D72784EF-AD92-03EA-E024-82CF82EE7A2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C2D2D140-D40A-3B64-A5C8-45ABD7D3BA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3CA71605-856F-0FE6-EF0C-0C4992554206}"/>
                  </a:ext>
                </a:extLst>
              </p:cNvPr>
              <p:cNvCxnSpPr>
                <a:endCxn id="111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AE3654F-5F06-201A-3771-A0ACB7616A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46482DA8-2BFD-D2F6-75CF-1957B36097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D36318D9-7E47-89AD-5FC7-9F59DC777B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60F860F3-34AE-5F1F-0F8F-05FD10E4610A}"/>
                  </a:ext>
                </a:extLst>
              </p:cNvPr>
              <p:cNvCxnSpPr>
                <a:endCxn id="115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247CF60E-14E1-4D78-7ED0-BFE5E0668C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05A228D9-19BE-2C64-C847-D4921153C0C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3E77D06-045A-C7A3-5FDF-7320078FC0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2972981-0263-C0D3-9904-D4F0C5CE0045}"/>
                  </a:ext>
                </a:extLst>
              </p:cNvPr>
              <p:cNvCxnSpPr>
                <a:endCxn id="119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554ED4E4-FBF2-CF48-881B-285CED79FF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E0731A16-D12C-55C6-32D3-29017A9012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B92976AA-3578-C21D-027B-E54C2CC596E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AE660B3D-631B-CADC-CBF4-D6FD57224BFF}"/>
                  </a:ext>
                </a:extLst>
              </p:cNvPr>
              <p:cNvCxnSpPr>
                <a:endCxn id="123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6895355-A7D1-F72F-0FA3-8765037E35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E4E4FF0-99CC-ECDB-6416-495BF7510FAB}"/>
                </a:ext>
              </a:extLst>
            </p:cNvPr>
            <p:cNvGrpSpPr/>
            <p:nvPr/>
          </p:nvGrpSpPr>
          <p:grpSpPr>
            <a:xfrm>
              <a:off x="6947135" y="323004"/>
              <a:ext cx="930109" cy="5870565"/>
              <a:chOff x="10795320" y="323004"/>
              <a:chExt cx="930109" cy="5870565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47135B8D-B142-DFE6-D2B9-54EAEFEB94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4D94DEEA-3276-DBCF-857C-106001037F8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1F9FD790-A72E-B62B-A888-CDABAAC6D122}"/>
                  </a:ext>
                </a:extLst>
              </p:cNvPr>
              <p:cNvCxnSpPr>
                <a:endCxn id="95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19FB79B8-F3DA-FD93-33ED-2420BBF42E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70982BF7-9DED-962C-8301-A56CC9FAC5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B6A9E52D-4611-E7BF-200A-7044BE1CBA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0D267BC-82F2-9AC0-3380-880927C2D8AD}"/>
                  </a:ext>
                </a:extLst>
              </p:cNvPr>
              <p:cNvCxnSpPr>
                <a:endCxn id="99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BB238848-3AC7-F047-9066-32DC9D336D0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C406906-2763-3FA4-1C12-91C74CCBA4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F057818C-864D-1A0B-CF77-D750E40D22A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491AFB6-E68D-D0F1-BD27-A3579B011387}"/>
                  </a:ext>
                </a:extLst>
              </p:cNvPr>
              <p:cNvCxnSpPr>
                <a:endCxn id="103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E255A33-6304-3505-13CA-34479A07E7A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DD04706-6006-B3F3-1A59-7338E77FB0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8ADFB814-D4C8-7D11-0188-43C7FC564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84BEB13E-818D-04D9-19AD-E2CBE39807A7}"/>
                  </a:ext>
                </a:extLst>
              </p:cNvPr>
              <p:cNvCxnSpPr>
                <a:endCxn id="107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B7B39CC3-6467-DEE3-16F8-D0558D97178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B7006C-FDC7-A249-9B97-FB46B9602EB7}"/>
                </a:ext>
              </a:extLst>
            </p:cNvPr>
            <p:cNvGrpSpPr/>
            <p:nvPr/>
          </p:nvGrpSpPr>
          <p:grpSpPr>
            <a:xfrm>
              <a:off x="5632722" y="323004"/>
              <a:ext cx="930109" cy="5870565"/>
              <a:chOff x="10795320" y="323004"/>
              <a:chExt cx="930109" cy="5870565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F9E3BA0E-0274-F727-01B2-3257472EC0E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9E263FA4-DAC4-5E45-7A55-3F1C0A6096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028C4BF-CEC2-A91F-1927-84C070111404}"/>
                  </a:ext>
                </a:extLst>
              </p:cNvPr>
              <p:cNvCxnSpPr>
                <a:endCxn id="79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FD764E1-4B7C-30C0-B72D-176E63712E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197E193A-D245-825F-729D-CA531CB7AD6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B519964-A5C5-242E-C3ED-81C2BE85A16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63C5166A-7B20-0FCC-60AC-E89D3E14F5CE}"/>
                  </a:ext>
                </a:extLst>
              </p:cNvPr>
              <p:cNvCxnSpPr>
                <a:endCxn id="83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2E726EA3-65E2-EA6D-EB93-F2952ABB4B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41D231BB-1F81-1011-C4FD-6BFE0814D77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E219C6C-C0B8-101B-A563-A97A4B1E44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A186350E-D424-3920-C85E-6C388F3A6ED4}"/>
                  </a:ext>
                </a:extLst>
              </p:cNvPr>
              <p:cNvCxnSpPr>
                <a:endCxn id="87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0FE0FA06-F3F7-E937-922F-0B982D6527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82A37930-5BB1-9143-4B0E-E8FF4FF9FFF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A6397B3B-B67E-1D20-1661-0439DBECBDF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BCBF8937-C2B3-E5A8-B905-2F78F0EA039D}"/>
                  </a:ext>
                </a:extLst>
              </p:cNvPr>
              <p:cNvCxnSpPr>
                <a:endCxn id="91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0BC68BB1-2F76-7FAC-6CB7-9F7792C6C7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5E107CC-2AE5-E588-469F-30FCFF71F909}"/>
                </a:ext>
              </a:extLst>
            </p:cNvPr>
            <p:cNvGrpSpPr/>
            <p:nvPr/>
          </p:nvGrpSpPr>
          <p:grpSpPr>
            <a:xfrm>
              <a:off x="4318309" y="323004"/>
              <a:ext cx="930109" cy="5870565"/>
              <a:chOff x="10795320" y="323004"/>
              <a:chExt cx="930109" cy="5870565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7CE6FACE-5A4F-8D8B-4C69-344F4A00615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28E37414-F94B-2D5D-E7DE-2806A04520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C245EE6-D29B-96FC-AD21-D2EE068158E9}"/>
                  </a:ext>
                </a:extLst>
              </p:cNvPr>
              <p:cNvCxnSpPr>
                <a:endCxn id="63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81DA6C0D-74DF-F5B8-01BD-DB365FE947C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5B2F5B6-C9C6-5E55-35E0-C28762BE71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E073A151-5364-4C69-89AA-1746AEEAE12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84F44F18-572E-7E62-0946-9B62186189BB}"/>
                  </a:ext>
                </a:extLst>
              </p:cNvPr>
              <p:cNvCxnSpPr>
                <a:endCxn id="67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EA66988D-420B-B775-9DFE-7104BBB8FE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4B483B21-6573-8109-8711-EB8A42221F3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74B92473-1DAD-84A0-6584-16545080D20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CC30BB34-8761-FBA1-33A5-AC0838A18BA1}"/>
                  </a:ext>
                </a:extLst>
              </p:cNvPr>
              <p:cNvCxnSpPr>
                <a:endCxn id="71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ACD00BD8-74DE-A3D1-430C-D7B4BBD8E4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F8003DE4-027C-347B-4F19-0640FF73ECB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45E1AE4-2D0C-C322-49D0-A4CC8BCF84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1EA00637-41C1-DFF1-0795-896825D373AE}"/>
                  </a:ext>
                </a:extLst>
              </p:cNvPr>
              <p:cNvCxnSpPr>
                <a:endCxn id="75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DEF6752D-2163-2F0B-16B8-DA4002D6B2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931062B-3B3A-7830-CB7F-7CC5A1DD4DF5}"/>
                </a:ext>
              </a:extLst>
            </p:cNvPr>
            <p:cNvGrpSpPr/>
            <p:nvPr/>
          </p:nvGrpSpPr>
          <p:grpSpPr>
            <a:xfrm>
              <a:off x="3003896" y="323004"/>
              <a:ext cx="930109" cy="5870565"/>
              <a:chOff x="10795320" y="323004"/>
              <a:chExt cx="930109" cy="5870565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511E5F8-F26A-EF30-5F19-D908D6800EC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1B8DEC5B-A4CD-6CB9-170E-DD496F701E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DB8AE8F-9550-B97A-FF44-6A110E42C3A6}"/>
                  </a:ext>
                </a:extLst>
              </p:cNvPr>
              <p:cNvCxnSpPr>
                <a:endCxn id="47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7936ADC-A688-7220-040D-8B416FDE24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296C763-5D7B-EB09-3A3F-9CD5EB8CA4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D88830E-058D-1022-8BAC-7F1E739F0C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077FD0BA-BC30-4BF8-4C70-99C5EE789935}"/>
                  </a:ext>
                </a:extLst>
              </p:cNvPr>
              <p:cNvCxnSpPr>
                <a:endCxn id="51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7162971-7842-EE86-2DF3-4B36377DA0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8A51EC9-B355-ACF8-4973-B4CE8C30796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5A7877A-8A8A-EEBB-5561-3218D15DD5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48728F7-2273-C109-D407-21BFD73DBFCC}"/>
                  </a:ext>
                </a:extLst>
              </p:cNvPr>
              <p:cNvCxnSpPr>
                <a:endCxn id="55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5DFAAA58-2F3E-D4CC-8FE4-DA494999CCF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B047D7C-379C-3B71-2A99-E9A1DC9B1BD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B352A78-F62C-A2D9-7814-672EBAE35A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1D784037-A36A-AA7A-23E3-7C24E64636CB}"/>
                  </a:ext>
                </a:extLst>
              </p:cNvPr>
              <p:cNvCxnSpPr>
                <a:endCxn id="59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B7B4CE22-C0AB-B70F-8B59-76DF81DB4A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7F01F36-8B7B-1455-C379-D19556A480C3}"/>
                </a:ext>
              </a:extLst>
            </p:cNvPr>
            <p:cNvGrpSpPr/>
            <p:nvPr/>
          </p:nvGrpSpPr>
          <p:grpSpPr>
            <a:xfrm>
              <a:off x="1689483" y="323004"/>
              <a:ext cx="930109" cy="5870565"/>
              <a:chOff x="10795320" y="323004"/>
              <a:chExt cx="930109" cy="5870565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6FACDFA6-28B6-1E19-A1D8-8CE2444509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8608F22-D383-3DFD-A1DF-C5E1846DE4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7102B9F-54E2-5C1F-1FB5-02DC9AC47748}"/>
                  </a:ext>
                </a:extLst>
              </p:cNvPr>
              <p:cNvCxnSpPr>
                <a:endCxn id="31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8740C722-2357-81D4-183E-8A03BF9B05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F52CF7D-45B5-CFF6-DDD4-C08E411145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DE114A1-F6BA-53EC-5462-D289147DD5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8EB929AF-8DE0-04B1-C403-D08BA8C10188}"/>
                  </a:ext>
                </a:extLst>
              </p:cNvPr>
              <p:cNvCxnSpPr>
                <a:endCxn id="35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2EE972E2-3DAE-8318-207C-4406E9852E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9AE39C27-BD0A-A6B2-22F9-1E61056D47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FBDC11D-3178-65F4-361C-BB61D25746F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058C8EF-7AF3-CC27-030B-3B1D922B8B6F}"/>
                  </a:ext>
                </a:extLst>
              </p:cNvPr>
              <p:cNvCxnSpPr>
                <a:endCxn id="39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5C3DA41-A44D-A513-2454-6934991FBC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FC69BD66-0BEB-5E71-6F56-7E38575901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D359AE5E-A4FD-44A0-9375-CE420CF9B60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C43C1298-4957-9E14-E288-925C2D041E46}"/>
                  </a:ext>
                </a:extLst>
              </p:cNvPr>
              <p:cNvCxnSpPr>
                <a:endCxn id="43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AA2C8A2-A3E0-B4DB-FAC6-6CF2ED8FA9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B71D334-5313-AEBC-A96D-F68A9118F69C}"/>
                </a:ext>
              </a:extLst>
            </p:cNvPr>
            <p:cNvGrpSpPr/>
            <p:nvPr/>
          </p:nvGrpSpPr>
          <p:grpSpPr>
            <a:xfrm>
              <a:off x="375070" y="323004"/>
              <a:ext cx="930109" cy="5870565"/>
              <a:chOff x="10795320" y="323004"/>
              <a:chExt cx="930109" cy="5870565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D1EDD76-F2CD-4B92-CAA4-0090E226EA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6651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601880A-CE7C-0359-2FE0-EAA01CF5B5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E667102-CECE-8E40-FA53-7A7395E17A54}"/>
                  </a:ext>
                </a:extLst>
              </p:cNvPr>
              <p:cNvCxnSpPr>
                <a:endCxn id="15" idx="3"/>
              </p:cNvCxnSpPr>
              <p:nvPr/>
            </p:nvCxnSpPr>
            <p:spPr>
              <a:xfrm flipV="1">
                <a:off x="10795320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6B7ABC4-DAF3-96F3-DFE6-95F2E80B7D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112810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02C5463-E871-79BA-B033-3EAAB3FF25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191696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9ABEC0-F313-C621-CA6F-38AA1E480F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A5E8E734-D665-4D43-72A8-AD5E196D68C5}"/>
                  </a:ext>
                </a:extLst>
              </p:cNvPr>
              <p:cNvCxnSpPr>
                <a:endCxn id="19" idx="3"/>
              </p:cNvCxnSpPr>
              <p:nvPr/>
            </p:nvCxnSpPr>
            <p:spPr>
              <a:xfrm flipV="1">
                <a:off x="10795320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B48C0374-76E3-BC0B-978D-8DB2999771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267855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412C2471-D6C6-467A-9E91-33D904AC68B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3467423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FA5B87-7EFF-62FC-53FF-E5A8E2C555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A5911C1-9694-BDB0-D35E-E2B666587459}"/>
                  </a:ext>
                </a:extLst>
              </p:cNvPr>
              <p:cNvCxnSpPr>
                <a:endCxn id="23" idx="3"/>
              </p:cNvCxnSpPr>
              <p:nvPr/>
            </p:nvCxnSpPr>
            <p:spPr>
              <a:xfrm flipV="1">
                <a:off x="10795320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AA1B38E-EB1E-B213-8EA5-30FD84DDD4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4229014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3863BE9-C584-202B-119C-C076E9FDA8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942708" y="5017878"/>
                <a:ext cx="619625" cy="892259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15B8AAF-23CB-2779-A3DE-FC8ED1F4CA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4107353-2939-7231-3C38-2DE808BCE1E5}"/>
                  </a:ext>
                </a:extLst>
              </p:cNvPr>
              <p:cNvCxnSpPr>
                <a:endCxn id="27" idx="3"/>
              </p:cNvCxnSpPr>
              <p:nvPr/>
            </p:nvCxnSpPr>
            <p:spPr>
              <a:xfrm flipV="1">
                <a:off x="10795320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C4BC28A-43E8-C6C5-AA2C-0B40B81E48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487299" y="5779469"/>
                <a:ext cx="238130" cy="130668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E80144-9250-46ED-0DA3-EB5C1B3A44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01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77F2848-4E85-4DEC-1214-1E42F52AA54F}"/>
              </a:ext>
            </a:extLst>
          </p:cNvPr>
          <p:cNvGrpSpPr/>
          <p:nvPr userDrawn="1"/>
        </p:nvGrpSpPr>
        <p:grpSpPr>
          <a:xfrm>
            <a:off x="4293897" y="1968720"/>
            <a:ext cx="3604206" cy="2920561"/>
            <a:chOff x="4155638" y="2449165"/>
            <a:chExt cx="3604206" cy="2920561"/>
          </a:xfrm>
        </p:grpSpPr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74B9D19E-6F2B-10D3-492D-E3D8CAB0216A}"/>
                </a:ext>
              </a:extLst>
            </p:cNvPr>
            <p:cNvSpPr/>
            <p:nvPr/>
          </p:nvSpPr>
          <p:spPr>
            <a:xfrm flipH="1">
              <a:off x="4155638" y="2449165"/>
              <a:ext cx="92416" cy="2920561"/>
            </a:xfrm>
            <a:custGeom>
              <a:avLst/>
              <a:gdLst/>
              <a:ahLst/>
              <a:cxnLst/>
              <a:rect l="l" t="t" r="r" b="b"/>
              <a:pathLst>
                <a:path h="6200140">
                  <a:moveTo>
                    <a:pt x="0" y="0"/>
                  </a:moveTo>
                  <a:lnTo>
                    <a:pt x="0" y="6199905"/>
                  </a:lnTo>
                </a:path>
              </a:pathLst>
            </a:custGeom>
            <a:ln w="10470">
              <a:solidFill>
                <a:srgbClr val="F26A36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7C0BA78E-7EF2-E861-38E3-994B02BCE2D6}"/>
                </a:ext>
              </a:extLst>
            </p:cNvPr>
            <p:cNvSpPr/>
            <p:nvPr/>
          </p:nvSpPr>
          <p:spPr>
            <a:xfrm flipH="1">
              <a:off x="7667428" y="2449165"/>
              <a:ext cx="92416" cy="2920561"/>
            </a:xfrm>
            <a:custGeom>
              <a:avLst/>
              <a:gdLst/>
              <a:ahLst/>
              <a:cxnLst/>
              <a:rect l="l" t="t" r="r" b="b"/>
              <a:pathLst>
                <a:path h="6200140">
                  <a:moveTo>
                    <a:pt x="0" y="0"/>
                  </a:moveTo>
                  <a:lnTo>
                    <a:pt x="0" y="6199905"/>
                  </a:lnTo>
                </a:path>
              </a:pathLst>
            </a:custGeom>
            <a:ln w="10470">
              <a:solidFill>
                <a:srgbClr val="F26A36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F21FD0F-960D-7EAC-EC4B-FC183103EA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6603" y="2620499"/>
            <a:ext cx="3511790" cy="840475"/>
          </a:xfrm>
        </p:spPr>
        <p:txBody>
          <a:bodyPr>
            <a:noAutofit/>
          </a:bodyPr>
          <a:lstStyle>
            <a:lvl1pPr marL="0" indent="0" algn="ctr">
              <a:buNone/>
              <a:defRPr sz="5400" b="1" i="0" spc="30" baseline="0">
                <a:solidFill>
                  <a:srgbClr val="0020A5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XXX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C6D11-6C3B-FAA8-AD84-9EDDEB2C8C8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6553" y="3429000"/>
            <a:ext cx="3511550" cy="962959"/>
          </a:xfrm>
        </p:spPr>
        <p:txBody>
          <a:bodyPr>
            <a:normAutofit/>
          </a:bodyPr>
          <a:lstStyle>
            <a:lvl1pPr marL="0" indent="0" algn="ctr">
              <a:buNone/>
              <a:defRPr sz="2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BA9E3BB-69A9-ABCC-A333-66675723098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6639" y="2620499"/>
            <a:ext cx="3511790" cy="840475"/>
          </a:xfrm>
        </p:spPr>
        <p:txBody>
          <a:bodyPr>
            <a:noAutofit/>
          </a:bodyPr>
          <a:lstStyle>
            <a:lvl1pPr marL="0" indent="0" algn="ctr">
              <a:buNone/>
              <a:defRPr sz="5400" b="1" i="0" spc="30" baseline="0">
                <a:solidFill>
                  <a:srgbClr val="0020A5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XXX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9DEE8C69-E808-1DD3-36F3-9F7D89BC9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06589" y="3429000"/>
            <a:ext cx="3511550" cy="962959"/>
          </a:xfrm>
        </p:spPr>
        <p:txBody>
          <a:bodyPr>
            <a:normAutofit/>
          </a:bodyPr>
          <a:lstStyle>
            <a:lvl1pPr marL="0" indent="0" algn="ctr">
              <a:buNone/>
              <a:defRPr sz="2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D19B3B9-2AD4-C1DB-F41E-C386F404A7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4660" y="2620499"/>
            <a:ext cx="3511790" cy="840475"/>
          </a:xfrm>
        </p:spPr>
        <p:txBody>
          <a:bodyPr>
            <a:noAutofit/>
          </a:bodyPr>
          <a:lstStyle>
            <a:lvl1pPr marL="0" indent="0" algn="ctr">
              <a:buNone/>
              <a:defRPr sz="5400" b="1" i="0" spc="30" baseline="0">
                <a:solidFill>
                  <a:srgbClr val="0020A5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XXX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74E2FB16-8A3A-78D1-F85F-5B53D0BDC8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610" y="3429000"/>
            <a:ext cx="3511550" cy="962959"/>
          </a:xfrm>
        </p:spPr>
        <p:txBody>
          <a:bodyPr>
            <a:normAutofit/>
          </a:bodyPr>
          <a:lstStyle>
            <a:lvl1pPr marL="0" indent="0" algn="ctr">
              <a:buNone/>
              <a:defRPr sz="2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8860E97-9977-1BEE-D8F4-E486A3F20D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0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STATS TITLE FOR THIS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C2F60E-A458-007D-5B68-7BFD4E9EBD7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25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- UF Re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293EB2-00DE-3D47-4651-473AE15E8D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4767" y="-24765"/>
            <a:ext cx="12281535" cy="6907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A472CA-3306-0D2F-7D5B-4ACDB60B2F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2619522" y="2792805"/>
            <a:ext cx="6952957" cy="127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4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- UF Re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293EB2-00DE-3D47-4651-473AE15E8D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4026" y="-24765"/>
            <a:ext cx="12280053" cy="6907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A472CA-3306-0D2F-7D5B-4ACDB60B2F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2619522" y="2792805"/>
            <a:ext cx="6952957" cy="127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(Geometric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47EC8E6E-E2C0-B1D4-B020-0CA9DBBE0E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866D91-CC4F-A671-D6E7-900CACE9B5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233680" y="230661"/>
            <a:ext cx="3504935" cy="641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0D9541-19A3-E5FA-359F-9D2830F4D1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303" y="2248929"/>
            <a:ext cx="11477898" cy="1464631"/>
          </a:xfrm>
        </p:spPr>
        <p:txBody>
          <a:bodyPr anchor="b" anchorCtr="0">
            <a:normAutofit/>
          </a:bodyPr>
          <a:lstStyle>
            <a:lvl1pPr>
              <a:defRPr sz="40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PRESENTATION TITLE (ALL CAPS)</a:t>
            </a: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029C8D26-DF5A-1D9D-B502-CBCAAC2D5E5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9303" y="3859712"/>
            <a:ext cx="11477625" cy="74399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  <a:br>
              <a:rPr lang="en-US" dirty="0"/>
            </a:br>
            <a:r>
              <a:rPr lang="en-US" dirty="0"/>
              <a:t>Location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F62ADFF1-8CB3-C689-DF3E-897B17D79D9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09303" y="4749861"/>
            <a:ext cx="11477625" cy="103310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Administrative Title</a:t>
            </a:r>
            <a:br>
              <a:rPr lang="en-US" dirty="0"/>
            </a:br>
            <a:r>
              <a:rPr lang="en-US" dirty="0"/>
              <a:t>Academic 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44048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(Geometric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EC8E6E-E2C0-B1D4-B020-0CA9DBBE0E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866D91-CC4F-A671-D6E7-900CACE9B5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233680" y="230661"/>
            <a:ext cx="3504935" cy="641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0D9541-19A3-E5FA-359F-9D2830F4D1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303" y="2248929"/>
            <a:ext cx="11477898" cy="1464631"/>
          </a:xfrm>
        </p:spPr>
        <p:txBody>
          <a:bodyPr anchor="b" anchorCtr="0">
            <a:normAutofit/>
          </a:bodyPr>
          <a:lstStyle>
            <a:lvl1pPr>
              <a:defRPr sz="40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PRESENTATION TITLE (ALL CAPS)</a:t>
            </a: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029C8D26-DF5A-1D9D-B502-CBCAAC2D5E5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9303" y="3859712"/>
            <a:ext cx="11477625" cy="74399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  <a:br>
              <a:rPr lang="en-US" dirty="0"/>
            </a:br>
            <a:r>
              <a:rPr lang="en-US" dirty="0"/>
              <a:t>Location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F62ADFF1-8CB3-C689-DF3E-897B17D79D9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09303" y="4749861"/>
            <a:ext cx="11477625" cy="103310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Administrative Title</a:t>
            </a:r>
            <a:br>
              <a:rPr lang="en-US" dirty="0"/>
            </a:br>
            <a:r>
              <a:rPr lang="en-US" dirty="0"/>
              <a:t>Academic 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144405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(Gradient Background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FE7C4B7-90DD-0EC8-461F-69FC0983C5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6BE98D9-EFFA-24CC-D752-052741DC54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303" y="2248929"/>
            <a:ext cx="11477898" cy="1464631"/>
          </a:xfrm>
        </p:spPr>
        <p:txBody>
          <a:bodyPr anchor="b" anchorCtr="0">
            <a:normAutofit/>
          </a:bodyPr>
          <a:lstStyle>
            <a:lvl1pPr>
              <a:defRPr sz="40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PRESENTATION TITLE (ALL CAPS)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2B7E20-A784-753E-C02C-EA54679F88A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9303" y="3859712"/>
            <a:ext cx="11477625" cy="74399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  <a:br>
              <a:rPr lang="en-US" dirty="0"/>
            </a:br>
            <a:r>
              <a:rPr lang="en-US" dirty="0"/>
              <a:t>Location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FE5FCC9A-18E4-5AF9-355C-DF0A41372F8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09303" y="4749861"/>
            <a:ext cx="11477625" cy="103310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Administrative Title</a:t>
            </a:r>
            <a:br>
              <a:rPr lang="en-US" dirty="0"/>
            </a:br>
            <a:r>
              <a:rPr lang="en-US" dirty="0"/>
              <a:t>Academic Title (Optional)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66D91-CC4F-A671-D6E7-900CACE9B5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233680" y="230661"/>
            <a:ext cx="3504935" cy="64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7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(Gradient Background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E7C4B7-90DD-0EC8-461F-69FC0983C5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6BE98D9-EFFA-24CC-D752-052741DC54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303" y="2248929"/>
            <a:ext cx="11477898" cy="1464631"/>
          </a:xfrm>
        </p:spPr>
        <p:txBody>
          <a:bodyPr anchor="b" anchorCtr="0">
            <a:normAutofit/>
          </a:bodyPr>
          <a:lstStyle>
            <a:lvl1pPr>
              <a:defRPr sz="40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PRESENTATION TITLE (ALL CAPS)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2B7E20-A784-753E-C02C-EA54679F88A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9303" y="3859712"/>
            <a:ext cx="11477625" cy="74399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  <a:br>
              <a:rPr lang="en-US" dirty="0"/>
            </a:br>
            <a:r>
              <a:rPr lang="en-US" dirty="0"/>
              <a:t>Location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FE5FCC9A-18E4-5AF9-355C-DF0A41372F8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09303" y="4749861"/>
            <a:ext cx="11477625" cy="103310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Administrative Title</a:t>
            </a:r>
            <a:br>
              <a:rPr lang="en-US" dirty="0"/>
            </a:br>
            <a:r>
              <a:rPr lang="en-US" dirty="0"/>
              <a:t>Academic Title (Optional)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66D91-CC4F-A671-D6E7-900CACE9B5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233680" y="230661"/>
            <a:ext cx="3504935" cy="64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03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c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5266E-F2F9-FF4C-991B-6C20BE34A8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 FOR THIS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A2793-80B0-0E41-8554-1C4620C7C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Clr>
                <a:srgbClr val="ED7C24"/>
              </a:buClr>
              <a:buFont typeface="Wingdings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Clr>
                <a:srgbClr val="ED7C24"/>
              </a:buClr>
              <a:buFont typeface="Wingdings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buClr>
                <a:srgbClr val="ED7C24"/>
              </a:buClr>
              <a:buFont typeface="Wingdings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buClr>
                <a:srgbClr val="ED7C24"/>
              </a:buClr>
              <a:buFont typeface="Wingdings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ED7C24"/>
              </a:buClr>
              <a:buFont typeface="Wingdings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30910-250C-2427-C369-FE78537ACA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4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- Right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A2793-80B0-0E41-8554-1C4620C7C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82218"/>
            <a:ext cx="5715000" cy="5385876"/>
          </a:xfrm>
        </p:spPr>
        <p:txBody>
          <a:bodyPr/>
          <a:lstStyle>
            <a:lvl1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164C2A-11C6-10CF-34AA-9D8D77C5C3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1" y="2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 FOR THIS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EC1D16-BFAE-F90D-0D4D-C8FBA56951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1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- Left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A2793-80B0-0E41-8554-1C4620C7C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680" y="982218"/>
            <a:ext cx="5715000" cy="5385876"/>
          </a:xfrm>
        </p:spPr>
        <p:txBody>
          <a:bodyPr/>
          <a:lstStyle>
            <a:lvl1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ED7C24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0897EBD-B625-C031-7E1C-0BD307D65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0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 FOR THIS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86BF69-E5B2-FCE5-805E-86441A8626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5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B0B4ED-431A-4B95-5A12-602B8836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1" y="2"/>
            <a:ext cx="11429360" cy="843717"/>
          </a:xfrm>
        </p:spPr>
        <p:txBody>
          <a:bodyPr/>
          <a:lstStyle>
            <a:lvl1pPr>
              <a:defRPr sz="3200" spc="50" baseline="0">
                <a:solidFill>
                  <a:srgbClr val="011FA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 FOR THIS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D787D3-906D-021B-F5BB-A84C794ED7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73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255CBD-5F93-C64C-B458-C17ADF6CC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2"/>
            <a:ext cx="11429360" cy="843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0" lang="en-US" sz="2400" b="1" i="0" u="none" strike="noStrike" kern="1200" cap="none" spc="50" normalizeH="0" baseline="0" noProof="0" dirty="0">
                <a:ln>
                  <a:noFill/>
                </a:ln>
                <a:solidFill>
                  <a:srgbClr val="011FA3"/>
                </a:solidFill>
                <a:effectLst/>
                <a:uLnTx/>
                <a:uFillTx/>
                <a:latin typeface="Obviously Wide Semi" pitchFamily="82" charset="77"/>
                <a:ea typeface="+mj-ea"/>
                <a:cs typeface="+mj-cs"/>
              </a:rPr>
              <a:t>CLICK TO EDIT TITLE FOR THIS SLIDE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C298B-E065-F140-8AD0-1D96EAB04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982218"/>
            <a:ext cx="11429360" cy="5385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348C600-74C1-0149-9C92-09D5DA8910D6}"/>
              </a:ext>
            </a:extLst>
          </p:cNvPr>
          <p:cNvCxnSpPr>
            <a:cxnSpLocks/>
          </p:cNvCxnSpPr>
          <p:nvPr userDrawn="1"/>
        </p:nvCxnSpPr>
        <p:spPr>
          <a:xfrm>
            <a:off x="381000" y="6603764"/>
            <a:ext cx="11429360" cy="0"/>
          </a:xfrm>
          <a:prstGeom prst="line">
            <a:avLst/>
          </a:prstGeom>
          <a:ln w="6350">
            <a:solidFill>
              <a:srgbClr val="0020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0E688E1-3EA4-8844-83D2-14A672E4F524}"/>
              </a:ext>
            </a:extLst>
          </p:cNvPr>
          <p:cNvSpPr/>
          <p:nvPr userDrawn="1"/>
        </p:nvSpPr>
        <p:spPr>
          <a:xfrm>
            <a:off x="10909727" y="6375164"/>
            <a:ext cx="533156" cy="4572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B2C1F30D-AA61-1744-8D47-4C310974E5D8}" type="slidenum">
              <a:rPr lang="en-US" sz="1600" b="0" cap="none" spc="0" smtClean="0">
                <a:ln w="6350">
                  <a:solidFill>
                    <a:srgbClr val="0020A5"/>
                  </a:solidFill>
                  <a:prstDash val="solid"/>
                </a:ln>
                <a:solidFill>
                  <a:srgbClr val="0020A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600" b="0" cap="none" spc="0" dirty="0">
              <a:ln w="6350">
                <a:solidFill>
                  <a:srgbClr val="0020A5"/>
                </a:solidFill>
                <a:prstDash val="solid"/>
              </a:ln>
              <a:solidFill>
                <a:srgbClr val="0020A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6E704-1926-2F0F-EF76-80D4D8C78C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9117" y="6421201"/>
            <a:ext cx="7527617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400" b="0" i="0" spc="100" baseline="0">
                <a:solidFill>
                  <a:srgbClr val="0020A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UNIVERSITY OF FLORIDA HERBERT WERTHEIM COLLEGE OF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483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79" r:id="rId3"/>
    <p:sldLayoutId id="2147483677" r:id="rId4"/>
    <p:sldLayoutId id="2147483680" r:id="rId5"/>
    <p:sldLayoutId id="2147483659" r:id="rId6"/>
    <p:sldLayoutId id="2147483662" r:id="rId7"/>
    <p:sldLayoutId id="2147483663" r:id="rId8"/>
    <p:sldLayoutId id="2147483660" r:id="rId9"/>
    <p:sldLayoutId id="2147483661" r:id="rId10"/>
    <p:sldLayoutId id="2147483668" r:id="rId11"/>
    <p:sldLayoutId id="2147483675" r:id="rId12"/>
    <p:sldLayoutId id="2147483671" r:id="rId13"/>
    <p:sldLayoutId id="2147483673" r:id="rId14"/>
    <p:sldLayoutId id="2147483672" r:id="rId15"/>
    <p:sldLayoutId id="2147483670" r:id="rId16"/>
    <p:sldLayoutId id="2147483674" r:id="rId17"/>
    <p:sldLayoutId id="2147483669" r:id="rId18"/>
    <p:sldLayoutId id="2147483678" r:id="rId19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200" b="0" i="0" kern="1200" spc="50" baseline="0">
          <a:solidFill>
            <a:srgbClr val="011FA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300"/>
        </a:spcAft>
        <a:buClr>
          <a:srgbClr val="ED7C24"/>
        </a:buClr>
        <a:buFont typeface="Wingdings" pitchFamily="2" charset="2"/>
        <a:buChar char="§"/>
        <a:defRPr sz="2800" kern="1200">
          <a:solidFill>
            <a:schemeClr val="tx1">
              <a:lumMod val="75000"/>
              <a:lumOff val="25000"/>
            </a:schemeClr>
          </a:solidFill>
          <a:latin typeface="Gentona Book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ED7C24"/>
        </a:buClr>
        <a:buFont typeface="Wingdings" pitchFamily="2" charset="2"/>
        <a:buChar char="§"/>
        <a:defRPr sz="2400" kern="1200">
          <a:solidFill>
            <a:schemeClr val="tx1">
              <a:lumMod val="75000"/>
              <a:lumOff val="25000"/>
            </a:schemeClr>
          </a:solidFill>
          <a:latin typeface="Gentona Book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ED7C24"/>
        </a:buClr>
        <a:buFont typeface="Wingdings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Gentona Book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ED7C24"/>
        </a:buClr>
        <a:buFont typeface="Wingdings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Gentona Book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ED7C24"/>
        </a:buClr>
        <a:buFont typeface="Wingdings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Gentona Book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0.png"/><Relationship Id="rId2" Type="http://schemas.openxmlformats.org/officeDocument/2006/relationships/image" Target="../media/image13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0.png"/><Relationship Id="rId5" Type="http://schemas.openxmlformats.org/officeDocument/2006/relationships/image" Target="../media/image161.png"/><Relationship Id="rId4" Type="http://schemas.openxmlformats.org/officeDocument/2006/relationships/image" Target="../media/image15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910.png"/><Relationship Id="rId4" Type="http://schemas.openxmlformats.org/officeDocument/2006/relationships/image" Target="../media/image22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0.png"/><Relationship Id="rId3" Type="http://schemas.openxmlformats.org/officeDocument/2006/relationships/image" Target="../media/image180.png"/><Relationship Id="rId7" Type="http://schemas.openxmlformats.org/officeDocument/2006/relationships/image" Target="../media/image280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0.png"/><Relationship Id="rId5" Type="http://schemas.openxmlformats.org/officeDocument/2006/relationships/image" Target="../media/image1011.png"/><Relationship Id="rId4" Type="http://schemas.openxmlformats.org/officeDocument/2006/relationships/image" Target="../media/image190.png"/><Relationship Id="rId9" Type="http://schemas.openxmlformats.org/officeDocument/2006/relationships/image" Target="../media/image30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youtube.com/watch?v=luCBXCErkCs&amp;t=2227s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0.png"/><Relationship Id="rId5" Type="http://schemas.openxmlformats.org/officeDocument/2006/relationships/image" Target="../media/image340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0.png"/><Relationship Id="rId3" Type="http://schemas.openxmlformats.org/officeDocument/2006/relationships/image" Target="../media/image380.png"/><Relationship Id="rId7" Type="http://schemas.openxmlformats.org/officeDocument/2006/relationships/image" Target="../media/image37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0.png"/><Relationship Id="rId5" Type="http://schemas.openxmlformats.org/officeDocument/2006/relationships/image" Target="../media/image400.png"/><Relationship Id="rId10" Type="http://schemas.openxmlformats.org/officeDocument/2006/relationships/image" Target="../media/image440.png"/><Relationship Id="rId4" Type="http://schemas.openxmlformats.org/officeDocument/2006/relationships/image" Target="../media/image390.png"/><Relationship Id="rId9" Type="http://schemas.openxmlformats.org/officeDocument/2006/relationships/image" Target="../media/image4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2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12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mind.google/discover/blog/wavenet-a-generative-model-for-raw-audio/" TargetMode="External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1.png"/><Relationship Id="rId7" Type="http://schemas.openxmlformats.org/officeDocument/2006/relationships/image" Target="../media/image491.pn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1.png"/><Relationship Id="rId5" Type="http://schemas.openxmlformats.org/officeDocument/2006/relationships/image" Target="../media/image471.png"/><Relationship Id="rId4" Type="http://schemas.openxmlformats.org/officeDocument/2006/relationships/image" Target="../media/image46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3.png"/><Relationship Id="rId5" Type="http://schemas.openxmlformats.org/officeDocument/2006/relationships/image" Target="../media/image67.png"/><Relationship Id="rId10" Type="http://schemas.openxmlformats.org/officeDocument/2006/relationships/image" Target="../media/image68.png"/><Relationship Id="rId4" Type="http://schemas.openxmlformats.org/officeDocument/2006/relationships/image" Target="../media/image71.png"/><Relationship Id="rId9" Type="http://schemas.openxmlformats.org/officeDocument/2006/relationships/image" Target="../media/image75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3.png"/><Relationship Id="rId11" Type="http://schemas.openxmlformats.org/officeDocument/2006/relationships/image" Target="../media/image79.png"/><Relationship Id="rId5" Type="http://schemas.openxmlformats.org/officeDocument/2006/relationships/image" Target="../media/image69.png"/><Relationship Id="rId10" Type="http://schemas.openxmlformats.org/officeDocument/2006/relationships/image" Target="../media/image72.png"/><Relationship Id="rId4" Type="http://schemas.openxmlformats.org/officeDocument/2006/relationships/image" Target="../media/image71.png"/><Relationship Id="rId9" Type="http://schemas.openxmlformats.org/officeDocument/2006/relationships/image" Target="../media/image7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image" Target="../media/image76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png"/><Relationship Id="rId5" Type="http://schemas.openxmlformats.org/officeDocument/2006/relationships/image" Target="../media/image81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1.png"/><Relationship Id="rId7" Type="http://schemas.openxmlformats.org/officeDocument/2006/relationships/image" Target="../media/image5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8.png"/><Relationship Id="rId5" Type="http://schemas.openxmlformats.org/officeDocument/2006/relationships/image" Target="../media/image8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7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90.png"/><Relationship Id="rId5" Type="http://schemas.openxmlformats.org/officeDocument/2006/relationships/image" Target="../media/image81.png"/><Relationship Id="rId4" Type="http://schemas.openxmlformats.org/officeDocument/2006/relationships/image" Target="../media/image76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0.png"/><Relationship Id="rId2" Type="http://schemas.openxmlformats.org/officeDocument/2006/relationships/image" Target="../media/image850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0.png"/><Relationship Id="rId2" Type="http://schemas.openxmlformats.org/officeDocument/2006/relationships/image" Target="../media/image87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80.png"/><Relationship Id="rId4" Type="http://schemas.openxmlformats.org/officeDocument/2006/relationships/image" Target="../media/image86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0.png"/><Relationship Id="rId7" Type="http://schemas.openxmlformats.org/officeDocument/2006/relationships/image" Target="../media/image90.png"/><Relationship Id="rId2" Type="http://schemas.openxmlformats.org/officeDocument/2006/relationships/image" Target="../media/image87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90.png"/><Relationship Id="rId5" Type="http://schemas.openxmlformats.org/officeDocument/2006/relationships/image" Target="../media/image880.png"/><Relationship Id="rId4" Type="http://schemas.openxmlformats.org/officeDocument/2006/relationships/image" Target="../media/image860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76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7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4.png"/><Relationship Id="rId5" Type="http://schemas.openxmlformats.org/officeDocument/2006/relationships/image" Target="../media/image95.png"/><Relationship Id="rId4" Type="http://schemas.openxmlformats.org/officeDocument/2006/relationships/image" Target="../media/image93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asmedigitalcollection.asme.org/fluidsengineering/article/82/1/35/397706/A-New-Approach-to-Linear-Filtering-and-Prediction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60.png"/><Relationship Id="rId5" Type="http://schemas.openxmlformats.org/officeDocument/2006/relationships/image" Target="../media/image1020.png"/><Relationship Id="rId4" Type="http://schemas.openxmlformats.org/officeDocument/2006/relationships/image" Target="../media/image102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5.png"/><Relationship Id="rId5" Type="http://schemas.openxmlformats.org/officeDocument/2006/relationships/image" Target="../media/image104.png"/><Relationship Id="rId4" Type="http://schemas.openxmlformats.org/officeDocument/2006/relationships/image" Target="../media/image107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1.png"/><Relationship Id="rId3" Type="http://schemas.openxmlformats.org/officeDocument/2006/relationships/image" Target="../media/image114.png"/><Relationship Id="rId7" Type="http://schemas.openxmlformats.org/officeDocument/2006/relationships/image" Target="../media/image1100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90.png"/><Relationship Id="rId5" Type="http://schemas.openxmlformats.org/officeDocument/2006/relationships/image" Target="../media/image109.png"/><Relationship Id="rId10" Type="http://schemas.openxmlformats.org/officeDocument/2006/relationships/image" Target="../media/image117.png"/><Relationship Id="rId4" Type="http://schemas.openxmlformats.org/officeDocument/2006/relationships/image" Target="../media/image115.png"/><Relationship Id="rId9" Type="http://schemas.openxmlformats.org/officeDocument/2006/relationships/image" Target="../media/image11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8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7" Type="http://schemas.openxmlformats.org/officeDocument/2006/relationships/image" Target="../media/image118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9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image" Target="../media/image1150.png"/><Relationship Id="rId7" Type="http://schemas.openxmlformats.org/officeDocument/2006/relationships/image" Target="../media/image1190.png"/><Relationship Id="rId2" Type="http://schemas.openxmlformats.org/officeDocument/2006/relationships/image" Target="../media/image114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80.png"/><Relationship Id="rId5" Type="http://schemas.openxmlformats.org/officeDocument/2006/relationships/image" Target="../media/image1170.png"/><Relationship Id="rId4" Type="http://schemas.openxmlformats.org/officeDocument/2006/relationships/image" Target="../media/image1160.png"/><Relationship Id="rId9" Type="http://schemas.openxmlformats.org/officeDocument/2006/relationships/image" Target="../media/image1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asmedigitalcollection.asme.org/fluidsengineering/article/82/1/35/397706/A-New-Approach-to-Linear-Filtering-and-Prediction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0.png"/><Relationship Id="rId3" Type="http://schemas.openxmlformats.org/officeDocument/2006/relationships/image" Target="../media/image122.png"/><Relationship Id="rId7" Type="http://schemas.openxmlformats.org/officeDocument/2006/relationships/image" Target="../media/image124.png"/><Relationship Id="rId12" Type="http://schemas.openxmlformats.org/officeDocument/2006/relationships/image" Target="../media/image121.png"/><Relationship Id="rId2" Type="http://schemas.openxmlformats.org/officeDocument/2006/relationships/image" Target="../media/image11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3.png"/><Relationship Id="rId11" Type="http://schemas.openxmlformats.org/officeDocument/2006/relationships/image" Target="../media/image120.png"/><Relationship Id="rId5" Type="http://schemas.openxmlformats.org/officeDocument/2006/relationships/image" Target="../media/image1170.png"/><Relationship Id="rId10" Type="http://schemas.openxmlformats.org/officeDocument/2006/relationships/image" Target="../media/image1190.png"/><Relationship Id="rId4" Type="http://schemas.openxmlformats.org/officeDocument/2006/relationships/image" Target="../media/image1160.png"/><Relationship Id="rId9" Type="http://schemas.openxmlformats.org/officeDocument/2006/relationships/image" Target="../media/image118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0.png"/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80.png"/><Relationship Id="rId4" Type="http://schemas.openxmlformats.org/officeDocument/2006/relationships/image" Target="../media/image125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0.png"/><Relationship Id="rId7" Type="http://schemas.openxmlformats.org/officeDocument/2006/relationships/image" Target="../media/image129.png"/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40.png"/><Relationship Id="rId5" Type="http://schemas.openxmlformats.org/officeDocument/2006/relationships/image" Target="../media/image127.png"/><Relationship Id="rId4" Type="http://schemas.openxmlformats.org/officeDocument/2006/relationships/image" Target="../media/image125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40.png"/><Relationship Id="rId7" Type="http://schemas.openxmlformats.org/officeDocument/2006/relationships/image" Target="../media/image840.png"/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0.png"/><Relationship Id="rId5" Type="http://schemas.openxmlformats.org/officeDocument/2006/relationships/image" Target="../media/image127.png"/><Relationship Id="rId4" Type="http://schemas.openxmlformats.org/officeDocument/2006/relationships/image" Target="../media/image125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image" Target="../media/image1240.png"/><Relationship Id="rId7" Type="http://schemas.openxmlformats.org/officeDocument/2006/relationships/image" Target="../media/image132.png"/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6.xml"/><Relationship Id="rId11" Type="http://schemas.openxmlformats.org/officeDocument/2006/relationships/image" Target="../media/image126.png"/><Relationship Id="rId5" Type="http://schemas.openxmlformats.org/officeDocument/2006/relationships/image" Target="../media/image127.png"/><Relationship Id="rId10" Type="http://schemas.openxmlformats.org/officeDocument/2006/relationships/image" Target="../media/image129.png"/><Relationship Id="rId4" Type="http://schemas.openxmlformats.org/officeDocument/2006/relationships/image" Target="../media/image125.png"/><Relationship Id="rId9" Type="http://schemas.openxmlformats.org/officeDocument/2006/relationships/image" Target="../media/image84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0.png"/><Relationship Id="rId2" Type="http://schemas.openxmlformats.org/officeDocument/2006/relationships/image" Target="../media/image10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0.png"/><Relationship Id="rId4" Type="http://schemas.openxmlformats.org/officeDocument/2006/relationships/image" Target="../media/image1210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0.png"/><Relationship Id="rId3" Type="http://schemas.openxmlformats.org/officeDocument/2006/relationships/image" Target="../media/image1010.png"/><Relationship Id="rId7" Type="http://schemas.openxmlformats.org/officeDocument/2006/relationships/image" Target="../media/image480.png"/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0.png"/><Relationship Id="rId5" Type="http://schemas.openxmlformats.org/officeDocument/2006/relationships/image" Target="../media/image460.png"/><Relationship Id="rId10" Type="http://schemas.openxmlformats.org/officeDocument/2006/relationships/image" Target="../media/image950.png"/><Relationship Id="rId4" Type="http://schemas.openxmlformats.org/officeDocument/2006/relationships/image" Target="../media/image1110.png"/><Relationship Id="rId9" Type="http://schemas.openxmlformats.org/officeDocument/2006/relationships/image" Target="../media/image1210.png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0.png"/><Relationship Id="rId13" Type="http://schemas.openxmlformats.org/officeDocument/2006/relationships/image" Target="../media/image140.png"/><Relationship Id="rId3" Type="http://schemas.openxmlformats.org/officeDocument/2006/relationships/image" Target="../media/image1110.png"/><Relationship Id="rId7" Type="http://schemas.openxmlformats.org/officeDocument/2006/relationships/image" Target="../media/image480.png"/><Relationship Id="rId12" Type="http://schemas.openxmlformats.org/officeDocument/2006/relationships/image" Target="../media/image139.png"/><Relationship Id="rId2" Type="http://schemas.openxmlformats.org/officeDocument/2006/relationships/image" Target="../media/image10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7.png"/><Relationship Id="rId11" Type="http://schemas.openxmlformats.org/officeDocument/2006/relationships/image" Target="../media/image128.png"/><Relationship Id="rId5" Type="http://schemas.openxmlformats.org/officeDocument/2006/relationships/image" Target="../media/image470.png"/><Relationship Id="rId10" Type="http://schemas.openxmlformats.org/officeDocument/2006/relationships/image" Target="../media/image950.png"/><Relationship Id="rId4" Type="http://schemas.openxmlformats.org/officeDocument/2006/relationships/image" Target="../media/image460.png"/><Relationship Id="rId9" Type="http://schemas.openxmlformats.org/officeDocument/2006/relationships/image" Target="../media/image1210.png"/><Relationship Id="rId14" Type="http://schemas.openxmlformats.org/officeDocument/2006/relationships/image" Target="../media/image450.png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13" Type="http://schemas.openxmlformats.org/officeDocument/2006/relationships/image" Target="../media/image145.png"/><Relationship Id="rId18" Type="http://schemas.openxmlformats.org/officeDocument/2006/relationships/image" Target="../media/image950.png"/><Relationship Id="rId3" Type="http://schemas.openxmlformats.org/officeDocument/2006/relationships/image" Target="../media/image1110.png"/><Relationship Id="rId7" Type="http://schemas.openxmlformats.org/officeDocument/2006/relationships/image" Target="../media/image135.png"/><Relationship Id="rId12" Type="http://schemas.openxmlformats.org/officeDocument/2006/relationships/image" Target="../media/image144.png"/><Relationship Id="rId17" Type="http://schemas.openxmlformats.org/officeDocument/2006/relationships/image" Target="../media/image1210.png"/><Relationship Id="rId2" Type="http://schemas.openxmlformats.org/officeDocument/2006/relationships/image" Target="../media/image1010.png"/><Relationship Id="rId16" Type="http://schemas.openxmlformats.org/officeDocument/2006/relationships/image" Target="../media/image49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40.png"/><Relationship Id="rId11" Type="http://schemas.openxmlformats.org/officeDocument/2006/relationships/image" Target="../media/image143.png"/><Relationship Id="rId5" Type="http://schemas.openxmlformats.org/officeDocument/2006/relationships/image" Target="../media/image470.png"/><Relationship Id="rId15" Type="http://schemas.openxmlformats.org/officeDocument/2006/relationships/image" Target="../media/image147.png"/><Relationship Id="rId10" Type="http://schemas.openxmlformats.org/officeDocument/2006/relationships/image" Target="../media/image142.png"/><Relationship Id="rId19" Type="http://schemas.openxmlformats.org/officeDocument/2006/relationships/image" Target="../media/image450.png"/><Relationship Id="rId4" Type="http://schemas.openxmlformats.org/officeDocument/2006/relationships/image" Target="../media/image460.png"/><Relationship Id="rId9" Type="http://schemas.openxmlformats.org/officeDocument/2006/relationships/image" Target="../media/image480.png"/><Relationship Id="rId14" Type="http://schemas.openxmlformats.org/officeDocument/2006/relationships/image" Target="../media/image14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smedigitalcollection.asme.org/fluidsengineering/article/82/1/35/397706/A-New-Approach-to-Linear-Filtering-and-Prediction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3.png"/><Relationship Id="rId4" Type="http://schemas.openxmlformats.org/officeDocument/2006/relationships/image" Target="../media/image15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smedigitalcollection.asme.org/fluidsengineering/article/82/1/35/397706/A-New-Approach-to-Linear-Filtering-and-Prediction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6892-3D54-B65D-DAAF-F53C6B1F31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Efficiently Modeling Long Sequences with Structured State 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30F25-8E27-6C8F-1267-3B8E561093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Albert Gu, Karan Goel, and Christopher </a:t>
            </a:r>
            <a:r>
              <a:rPr lang="en-US" dirty="0" err="1"/>
              <a:t>Ré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41747-1D6F-E279-E1F5-35A26C8A555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Presented by </a:t>
            </a:r>
            <a:r>
              <a:rPr lang="en-US" dirty="0" err="1"/>
              <a:t>Woohyun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and Erica Lindbeck</a:t>
            </a:r>
          </a:p>
        </p:txBody>
      </p:sp>
    </p:spTree>
    <p:extLst>
      <p:ext uri="{BB962C8B-B14F-4D97-AF65-F5344CB8AC3E}">
        <p14:creationId xmlns:p14="http://schemas.microsoft.com/office/powerpoint/2010/main" val="392091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 is a simple summary of the entire history of signal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/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ko-KR" altLang="en-US" sz="2800" b="1" i="1" smtClean="0"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HiPPO: Recurrent Memory with Optimal Polynomial Projections · Hazy Research">
            <a:extLst>
              <a:ext uri="{FF2B5EF4-FFF2-40B4-BE49-F238E27FC236}">
                <a16:creationId xmlns:a16="http://schemas.microsoft.com/office/drawing/2014/main" id="{AC271C8C-70D8-9F72-355E-4B927ACE6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2" y="2503079"/>
            <a:ext cx="2601916" cy="346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1E28F-78AD-EF19-0669-FF6FE4FC5090}"/>
              </a:ext>
            </a:extLst>
          </p:cNvPr>
          <p:cNvSpPr txBox="1"/>
          <p:nvPr/>
        </p:nvSpPr>
        <p:spPr>
          <a:xfrm>
            <a:off x="3053240" y="2570636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“How can we remember context from millions of steps ago?”</a:t>
            </a:r>
            <a:endParaRPr lang="ko-KR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73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 is a simple summary of the entire history of signal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/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ko-KR" altLang="en-US" sz="2800" b="1" i="1" smtClean="0"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HiPPO: Recurrent Memory with Optimal Polynomial Projections · Hazy Research">
            <a:extLst>
              <a:ext uri="{FF2B5EF4-FFF2-40B4-BE49-F238E27FC236}">
                <a16:creationId xmlns:a16="http://schemas.microsoft.com/office/drawing/2014/main" id="{AC271C8C-70D8-9F72-355E-4B927ACE6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2" y="2503079"/>
            <a:ext cx="2601916" cy="346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1E28F-78AD-EF19-0669-FF6FE4FC5090}"/>
              </a:ext>
            </a:extLst>
          </p:cNvPr>
          <p:cNvSpPr txBox="1"/>
          <p:nvPr/>
        </p:nvSpPr>
        <p:spPr>
          <a:xfrm>
            <a:off x="3053240" y="2570636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“How can we remember context from millions of steps ago?”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7DA49D-C6B4-C971-D56B-C38A14DE9DA4}"/>
              </a:ext>
            </a:extLst>
          </p:cNvPr>
          <p:cNvSpPr txBox="1"/>
          <p:nvPr/>
        </p:nvSpPr>
        <p:spPr>
          <a:xfrm>
            <a:off x="3053240" y="3544351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“How can we compress the past data and reconstruct it?”</a:t>
            </a:r>
            <a:endParaRPr lang="ko-KR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782817E-2DA7-0FE4-742C-7D6F45602E68}"/>
              </a:ext>
            </a:extLst>
          </p:cNvPr>
          <p:cNvCxnSpPr>
            <a:cxnSpLocks/>
          </p:cNvCxnSpPr>
          <p:nvPr/>
        </p:nvCxnSpPr>
        <p:spPr>
          <a:xfrm>
            <a:off x="7492842" y="3032301"/>
            <a:ext cx="0" cy="5120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92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 is a simple summary of the entire history of signal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/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ko-KR" altLang="en-US" sz="2800" b="1" i="1" smtClean="0"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B1EE50-87C7-842C-A88A-B7C4291D20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1676400"/>
                <a:ext cx="3269228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HiPPO: Recurrent Memory with Optimal Polynomial Projections · Hazy Research">
            <a:extLst>
              <a:ext uri="{FF2B5EF4-FFF2-40B4-BE49-F238E27FC236}">
                <a16:creationId xmlns:a16="http://schemas.microsoft.com/office/drawing/2014/main" id="{AC271C8C-70D8-9F72-355E-4B927ACE6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2" y="2503079"/>
            <a:ext cx="2601916" cy="346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1E28F-78AD-EF19-0669-FF6FE4FC5090}"/>
              </a:ext>
            </a:extLst>
          </p:cNvPr>
          <p:cNvSpPr txBox="1"/>
          <p:nvPr/>
        </p:nvSpPr>
        <p:spPr>
          <a:xfrm>
            <a:off x="3053240" y="2570636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“How can we remember context from millions of steps ago?”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7DA49D-C6B4-C971-D56B-C38A14DE9DA4}"/>
              </a:ext>
            </a:extLst>
          </p:cNvPr>
          <p:cNvSpPr txBox="1"/>
          <p:nvPr/>
        </p:nvSpPr>
        <p:spPr>
          <a:xfrm>
            <a:off x="3053240" y="3544351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“How can we compress the past data and reconstruct it?”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782817E-2DA7-0FE4-742C-7D6F45602E68}"/>
              </a:ext>
            </a:extLst>
          </p:cNvPr>
          <p:cNvCxnSpPr>
            <a:cxnSpLocks/>
          </p:cNvCxnSpPr>
          <p:nvPr/>
        </p:nvCxnSpPr>
        <p:spPr>
          <a:xfrm>
            <a:off x="7492842" y="3032301"/>
            <a:ext cx="0" cy="5120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F11E951-4F18-1D16-1C20-A1FC9051B11B}"/>
              </a:ext>
            </a:extLst>
          </p:cNvPr>
          <p:cNvSpPr txBox="1"/>
          <p:nvPr/>
        </p:nvSpPr>
        <p:spPr>
          <a:xfrm>
            <a:off x="3123564" y="4466432"/>
            <a:ext cx="8896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HiPPO</a:t>
            </a: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: Online memorization </a:t>
            </a:r>
          </a:p>
          <a:p>
            <a:pPr algn="l"/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“Summary of Entire context</a:t>
            </a:r>
            <a:b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      Update in constant time” </a:t>
            </a:r>
            <a:endParaRPr lang="ko-KR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28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Online function reconstruction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Approximate the input signal with compressed representation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rgbClr val="ED7C24"/>
                </a:solidFill>
                <a:sym typeface="Wingdings" panose="05000000000000000000" pitchFamily="2" charset="2"/>
              </a:rPr>
              <a:t>Project </a:t>
            </a:r>
            <a:r>
              <a:rPr lang="en-US" dirty="0">
                <a:sym typeface="Wingdings" panose="05000000000000000000" pitchFamily="2" charset="2"/>
              </a:rPr>
              <a:t>input signals into </a:t>
            </a:r>
            <a:r>
              <a:rPr lang="en-US" b="1" dirty="0">
                <a:solidFill>
                  <a:srgbClr val="ED7C24"/>
                </a:solidFill>
                <a:sym typeface="Wingdings" panose="05000000000000000000" pitchFamily="2" charset="2"/>
              </a:rPr>
              <a:t>the space of orthogonal polynomials</a:t>
            </a:r>
            <a:endParaRPr lang="en-US" b="1" dirty="0">
              <a:solidFill>
                <a:srgbClr val="ED7C24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19576-344E-B6B4-6261-D17EA84A1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96" y="2235225"/>
            <a:ext cx="3610001" cy="238126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BBA9033-7F9A-85B1-B6F9-1DD47E536A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27"/>
          <a:stretch/>
        </p:blipFill>
        <p:spPr>
          <a:xfrm>
            <a:off x="6828054" y="2106630"/>
            <a:ext cx="4472685" cy="2506712"/>
          </a:xfrm>
          <a:prstGeom prst="rect">
            <a:avLst/>
          </a:prstGeom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2D61145B-10A7-7E8D-40E9-3F2A88304E93}"/>
              </a:ext>
            </a:extLst>
          </p:cNvPr>
          <p:cNvCxnSpPr/>
          <p:nvPr/>
        </p:nvCxnSpPr>
        <p:spPr>
          <a:xfrm>
            <a:off x="2254091" y="5474864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38807D9-EFFF-B2DB-2E3B-DD5366FB15A3}"/>
              </a:ext>
            </a:extLst>
          </p:cNvPr>
          <p:cNvCxnSpPr/>
          <p:nvPr/>
        </p:nvCxnSpPr>
        <p:spPr>
          <a:xfrm>
            <a:off x="7092791" y="5474864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2D4E32-D54C-C6E8-53F6-858E026484EA}"/>
              </a:ext>
            </a:extLst>
          </p:cNvPr>
          <p:cNvSpPr/>
          <p:nvPr/>
        </p:nvSpPr>
        <p:spPr>
          <a:xfrm>
            <a:off x="4673441" y="5046239"/>
            <a:ext cx="2419350" cy="91435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ko-KR" alt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FE376D-763E-DF09-4E24-5EFC6FABE8E1}"/>
              </a:ext>
            </a:extLst>
          </p:cNvPr>
          <p:cNvSpPr txBox="1"/>
          <p:nvPr/>
        </p:nvSpPr>
        <p:spPr>
          <a:xfrm>
            <a:off x="4606766" y="5059365"/>
            <a:ext cx="2552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Orthogonal</a:t>
            </a:r>
            <a:b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Polynomial</a:t>
            </a:r>
            <a:b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Projection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6325E5B-DE5F-E541-5471-A83B39C343C9}"/>
                  </a:ext>
                </a:extLst>
              </p:cNvPr>
              <p:cNvSpPr txBox="1"/>
              <p:nvPr/>
            </p:nvSpPr>
            <p:spPr>
              <a:xfrm>
                <a:off x="2254091" y="5022785"/>
                <a:ext cx="21940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2400" dirty="0">
                    <a:latin typeface="Gentona Book" pitchFamily="2" charset="77"/>
                  </a:rPr>
                  <a:t>Input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𝒖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𝒕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6325E5B-DE5F-E541-5471-A83B39C34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4091" y="5022785"/>
                <a:ext cx="2194084" cy="461665"/>
              </a:xfrm>
              <a:prstGeom prst="rect">
                <a:avLst/>
              </a:prstGeom>
              <a:blipFill>
                <a:blip r:embed="rId4"/>
                <a:stretch>
                  <a:fillRect l="-4444" t="-10526" b="-289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EDD8E1-ECD2-CEC4-05A5-5088EDDFAAE0}"/>
                  </a:ext>
                </a:extLst>
              </p:cNvPr>
              <p:cNvSpPr txBox="1"/>
              <p:nvPr/>
            </p:nvSpPr>
            <p:spPr>
              <a:xfrm>
                <a:off x="7092791" y="4988554"/>
                <a:ext cx="25527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400" dirty="0">
                    <a:latin typeface="Gentona Book" pitchFamily="2" charset="77"/>
                  </a:rPr>
                  <a:t>State Vector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𝒕</m:t>
                    </m:r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EDD8E1-ECD2-CEC4-05A5-5088EDDFAA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2791" y="4988554"/>
                <a:ext cx="2552700" cy="461665"/>
              </a:xfrm>
              <a:prstGeom prst="rect">
                <a:avLst/>
              </a:prstGeom>
              <a:blipFill>
                <a:blip r:embed="rId5"/>
                <a:stretch>
                  <a:fillRect t="-10526" r="-2153" b="-289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047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Online function reconstruction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Calculate state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)∈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that encodes the history of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up to time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Update state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)∈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altLang="ko-KR" dirty="0"/>
                  <a:t>that encodes the history of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dirty="0"/>
                  <a:t> up to time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5B12A28-6178-1AEA-DD37-73EB7E4EC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2400300"/>
            <a:ext cx="3032974" cy="363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10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Online function reconstruction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Calculate state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)∈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that encodes the history of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up to time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Update state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)∈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altLang="ko-KR" dirty="0"/>
                  <a:t>that encodes the history of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dirty="0"/>
                  <a:t> up to time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5B12A28-6178-1AEA-DD37-73EB7E4EC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2400300"/>
            <a:ext cx="3032974" cy="363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E621C8D-EA65-88F7-1751-5FF181227BE9}"/>
              </a:ext>
            </a:extLst>
          </p:cNvPr>
          <p:cNvSpPr txBox="1"/>
          <p:nvPr/>
        </p:nvSpPr>
        <p:spPr>
          <a:xfrm>
            <a:off x="3413975" y="2576152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“How can we define the optimal approximation?”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339FFC-5BFB-84A9-F41D-AE711B0B0489}"/>
              </a:ext>
            </a:extLst>
          </p:cNvPr>
          <p:cNvSpPr txBox="1"/>
          <p:nvPr/>
        </p:nvSpPr>
        <p:spPr>
          <a:xfrm>
            <a:off x="3413975" y="3549867"/>
            <a:ext cx="889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“Find a measure that specifies the quality of approximation”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724663C-F04C-81F0-DF31-D3B5D752017C}"/>
              </a:ext>
            </a:extLst>
          </p:cNvPr>
          <p:cNvCxnSpPr>
            <a:cxnSpLocks/>
          </p:cNvCxnSpPr>
          <p:nvPr/>
        </p:nvCxnSpPr>
        <p:spPr>
          <a:xfrm>
            <a:off x="7853577" y="3037817"/>
            <a:ext cx="0" cy="5120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28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Derive the update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Pick the measurement function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Choose a basis: Calculating coefficients in closed form</a:t>
                </a: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Differentiate State dynamics through the approximation integral</a:t>
                </a:r>
                <a:br>
                  <a:rPr lang="en-US" dirty="0"/>
                </a:br>
                <a:r>
                  <a:rPr lang="en-US" dirty="0">
                    <a:sym typeface="Wingdings" panose="05000000000000000000" pitchFamily="2" charset="2"/>
                  </a:rPr>
                  <a:t> Show how coefficients evolve over time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67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/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altLang="ko-KR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de-DE" altLang="ko-KR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𝒖</m:t>
                              </m:r>
                            </m:e>
                            <m:sub>
                              <m:r>
                                <a:rPr lang="de-DE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d>
                      <m:r>
                        <a:rPr lang="en-US" altLang="ko-KR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  <m:e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bSup>
                            <m:sSub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p>
                            <m:s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p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</m:oMath>
                  </m:oMathPara>
                </a14:m>
                <a:endParaRPr lang="ko-KR" altLang="en-US" b="1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blipFill>
                <a:blip r:embed="rId3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/>
              <p:nvPr/>
            </p:nvSpPr>
            <p:spPr>
              <a:xfrm>
                <a:off x="1123950" y="4086514"/>
                <a:ext cx="7202421" cy="8647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d>
                        <m:dPr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ko-KR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num>
                                <m:den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  <m:sSubSup>
                            <m:sSubSup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/>
                            <m:sup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sSubSup>
                            <m:sSubSup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num>
                                <m:den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/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950" y="4086514"/>
                <a:ext cx="7202421" cy="8647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224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Derive the update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Pick the measurement function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Choose a basis: Calculating coefficients in closed form</a:t>
                </a: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Differentiate State dynamics through the approximation integral</a:t>
                </a:r>
                <a:br>
                  <a:rPr lang="en-US" dirty="0"/>
                </a:br>
                <a:r>
                  <a:rPr lang="en-US" dirty="0">
                    <a:sym typeface="Wingdings" panose="05000000000000000000" pitchFamily="2" charset="2"/>
                  </a:rPr>
                  <a:t> Show how coefficients evolve over time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67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/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altLang="ko-KR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de-DE" altLang="ko-KR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𝒖</m:t>
                              </m:r>
                            </m:e>
                            <m:sub>
                              <m:r>
                                <a:rPr lang="de-DE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d>
                      <m:r>
                        <a:rPr lang="en-US" altLang="ko-KR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  <m:e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bSup>
                            <m:sSub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p>
                            <m:s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p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</m:oMath>
                  </m:oMathPara>
                </a14:m>
                <a:endParaRPr lang="ko-KR" altLang="en-US" b="1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blipFill>
                <a:blip r:embed="rId3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/>
              <p:nvPr/>
            </p:nvSpPr>
            <p:spPr>
              <a:xfrm>
                <a:off x="1411625" y="3977285"/>
                <a:ext cx="7202421" cy="8647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d>
                        <m:dPr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ko-KR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num>
                                <m:den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ko-KR" alt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  <m:sSubSup>
                            <m:sSubSup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/>
                            <m:sup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sSubSup>
                            <m:sSubSup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ctrlPr>
                                <a:rPr lang="ko-KR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num>
                                <m:den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/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1625" y="3977285"/>
                <a:ext cx="7202421" cy="8647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직사각형 9">
            <a:extLst>
              <a:ext uri="{FF2B5EF4-FFF2-40B4-BE49-F238E27FC236}">
                <a16:creationId xmlns:a16="http://schemas.microsoft.com/office/drawing/2014/main" id="{A1C3D8AD-CF96-1AA6-9D58-987BF4A321D2}"/>
              </a:ext>
            </a:extLst>
          </p:cNvPr>
          <p:cNvSpPr/>
          <p:nvPr/>
        </p:nvSpPr>
        <p:spPr>
          <a:xfrm>
            <a:off x="3059450" y="3977285"/>
            <a:ext cx="1219200" cy="984555"/>
          </a:xfrm>
          <a:prstGeom prst="rect">
            <a:avLst/>
          </a:prstGeom>
          <a:noFill/>
          <a:ln w="28575">
            <a:solidFill>
              <a:srgbClr val="0020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ko-KR" alt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B076AF-543E-6A7E-9441-CD35FA8E3789}"/>
                  </a:ext>
                </a:extLst>
              </p:cNvPr>
              <p:cNvSpPr txBox="1"/>
              <p:nvPr/>
            </p:nvSpPr>
            <p:spPr>
              <a:xfrm>
                <a:off x="2965715" y="5893919"/>
                <a:ext cx="1406667" cy="5434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grow m:val="on"/>
                          <m:supHide m:val="on"/>
                          <m:ctrlPr>
                            <a:rPr lang="ko-KR" alt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  <m:sup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ko-KR" altLang="en-US" b="1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B076AF-543E-6A7E-9441-CD35FA8E3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5715" y="5893919"/>
                <a:ext cx="1406667" cy="54341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D011CA2-5B8B-EA18-4026-DD495E8ECE44}"/>
              </a:ext>
            </a:extLst>
          </p:cNvPr>
          <p:cNvCxnSpPr>
            <a:stCxn id="10" idx="2"/>
          </p:cNvCxnSpPr>
          <p:nvPr/>
        </p:nvCxnSpPr>
        <p:spPr>
          <a:xfrm flipH="1">
            <a:off x="3669049" y="4961840"/>
            <a:ext cx="1" cy="8191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C2D9D13-83BC-986D-EE2F-6B975B0AF800}"/>
              </a:ext>
            </a:extLst>
          </p:cNvPr>
          <p:cNvSpPr txBox="1"/>
          <p:nvPr/>
        </p:nvSpPr>
        <p:spPr>
          <a:xfrm>
            <a:off x="4105275" y="5090814"/>
            <a:ext cx="5154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Polynomial approximation makes the differentiate state into the recurrent form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89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Hippo: Derive the update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Pick the measurement function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Choose a basis: Calculating coefficients in closed form</a:t>
                </a: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pPr marL="514350" indent="-514350">
                  <a:buFont typeface="+mj-ea"/>
                  <a:buAutoNum type="circleNumDbPlain"/>
                </a:pPr>
                <a:r>
                  <a:rPr lang="en-US" dirty="0"/>
                  <a:t>Differentiate State dynamics through the approximation integral</a:t>
                </a:r>
                <a:br>
                  <a:rPr lang="en-US" dirty="0"/>
                </a:br>
                <a:r>
                  <a:rPr lang="en-US" dirty="0">
                    <a:sym typeface="Wingdings" panose="05000000000000000000" pitchFamily="2" charset="2"/>
                  </a:rPr>
                  <a:t> Show how coefficients evolve over time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53406FF-F7A6-45DF-8D45-AC69645A9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67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/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altLang="ko-KR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de-DE" altLang="ko-KR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𝒖</m:t>
                              </m:r>
                            </m:e>
                            <m:sub>
                              <m:r>
                                <a:rPr lang="de-DE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de-DE" altLang="ko-KR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de-DE" altLang="ko-KR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  <m:r>
                                <a:rPr lang="en-US" altLang="ko-KR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d>
                      <m:r>
                        <a:rPr lang="en-US" altLang="ko-KR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  <m:e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bSup>
                            <m:sSub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  <m:sub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b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p>
                            <m:sSup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p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p>
                          <m:d>
                            <m:dPr>
                              <m:ctrlP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ko-KR" alt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ko-KR" altLang="en-US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ko-KR" alt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</m:oMath>
                  </m:oMathPara>
                </a14:m>
                <a:endParaRPr lang="ko-KR" altLang="en-US" b="1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B7DE933-9F05-BBE0-6D0F-2C5AA91E1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950" y="2066925"/>
                <a:ext cx="4226413" cy="618054"/>
              </a:xfrm>
              <a:prstGeom prst="rect">
                <a:avLst/>
              </a:prstGeom>
              <a:blipFill>
                <a:blip r:embed="rId3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/>
              <p:nvPr/>
            </p:nvSpPr>
            <p:spPr>
              <a:xfrm>
                <a:off x="1411625" y="4072535"/>
                <a:ext cx="3354316" cy="6082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ko-KR" alt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ko-KR" sz="20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ko-KR" sz="20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ko-KR" alt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ko-KR" alt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ko-KR" altLang="en-US" sz="2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sz="2000" b="1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grow m:val="on"/>
                        <m:supHide m:val="on"/>
                        <m:ctrlPr>
                          <a:rPr lang="ko-KR" altLang="en-US" sz="2000" b="1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ko-KR" altLang="en-US" sz="2000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𝒊𝒋</m:t>
                            </m:r>
                          </m:sub>
                        </m:sSub>
                        <m:sSubSup>
                          <m:sSubSupPr>
                            <m:ctrlPr>
                              <a:rPr lang="en-US" altLang="ko-KR" sz="2000" b="1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ko-KR" sz="2000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  <m:sup/>
                        </m:sSubSup>
                        <m:d>
                          <m:dPr>
                            <m:ctrlPr>
                              <a:rPr lang="ko-KR" altLang="en-US" sz="20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  <m:sub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𝒖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ko-KR" altLang="en-US" sz="2000" b="1" dirty="0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B25DADB-AE1A-5A9F-60C0-FFBA3B7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1625" y="4072535"/>
                <a:ext cx="3354316" cy="6082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439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Hippo Operator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</p:spPr>
            <p:txBody>
              <a:bodyPr/>
              <a:lstStyle/>
              <a:p>
                <a:r>
                  <a:rPr lang="en-US" b="1" dirty="0"/>
                  <a:t>HiPPO Operator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𝑨𝒙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𝑩𝒖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br>
                  <a:rPr lang="en-US" b="1" dirty="0"/>
                </a:br>
                <a:br>
                  <a:rPr lang="en-US" b="1" dirty="0"/>
                </a:br>
                <a:endParaRPr lang="en-US" b="1" dirty="0"/>
              </a:p>
              <a:p>
                <a:r>
                  <a:rPr lang="en-US" altLang="ko-KR" b="1" dirty="0"/>
                  <a:t>HiPPO Matrix </a:t>
                </a:r>
                <a:r>
                  <a:rPr lang="en-US" altLang="ko-KR" dirty="0"/>
                  <a:t>= Closed form formula</a:t>
                </a:r>
                <a:br>
                  <a:rPr lang="en-US" altLang="ko-KR" dirty="0"/>
                </a:br>
                <a:br>
                  <a:rPr lang="en-US" altLang="ko-KR" dirty="0"/>
                </a:br>
                <a:br>
                  <a:rPr lang="en-US" altLang="ko-KR" dirty="0"/>
                </a:br>
                <a:br>
                  <a:rPr lang="en-US" altLang="ko-KR" dirty="0"/>
                </a:br>
                <a:br>
                  <a:rPr lang="en-US" altLang="ko-KR" dirty="0"/>
                </a:br>
                <a:r>
                  <a:rPr lang="en-US" altLang="ko-KR" dirty="0">
                    <a:sym typeface="Wingdings" panose="05000000000000000000" pitchFamily="2" charset="2"/>
                  </a:rPr>
                  <a:t> </a:t>
                </a:r>
                <a:r>
                  <a:rPr lang="en-US" altLang="ko-KR" b="1" dirty="0">
                    <a:solidFill>
                      <a:srgbClr val="ED7C24"/>
                    </a:solidFill>
                    <a:sym typeface="Wingdings" panose="05000000000000000000" pitchFamily="2" charset="2"/>
                  </a:rPr>
                  <a:t>Structured Matrix</a:t>
                </a:r>
                <a:endParaRPr lang="en-US" b="1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3546AEA-7D8A-9DF8-C6FF-803041E326FE}"/>
              </a:ext>
            </a:extLst>
          </p:cNvPr>
          <p:cNvCxnSpPr/>
          <p:nvPr/>
        </p:nvCxnSpPr>
        <p:spPr>
          <a:xfrm>
            <a:off x="1123950" y="1600200"/>
            <a:ext cx="0" cy="8477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9125662-BB53-D183-D862-C148B681FE56}"/>
              </a:ext>
            </a:extLst>
          </p:cNvPr>
          <p:cNvSpPr txBox="1"/>
          <p:nvPr/>
        </p:nvSpPr>
        <p:spPr>
          <a:xfrm>
            <a:off x="1257300" y="1724025"/>
            <a:ext cx="7410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ED7C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Solving differential equation in closed form</a:t>
            </a:r>
            <a:endParaRPr lang="ko-KR" altLang="en-US" sz="2400" b="1" dirty="0">
              <a:solidFill>
                <a:srgbClr val="ED7C2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6E8576E-A44B-9C05-957E-A726353085B2}"/>
              </a:ext>
            </a:extLst>
          </p:cNvPr>
          <p:cNvGrpSpPr/>
          <p:nvPr/>
        </p:nvGrpSpPr>
        <p:grpSpPr>
          <a:xfrm>
            <a:off x="8276734" y="929111"/>
            <a:ext cx="2429529" cy="589074"/>
            <a:chOff x="4254341" y="2867729"/>
            <a:chExt cx="2429529" cy="589074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975C71E3-9FE2-847D-105C-F0BB5B73FB62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4254341" y="3272137"/>
              <a:ext cx="74579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6AFE88BF-3D67-A504-651C-E4558AB55249}"/>
                </a:ext>
              </a:extLst>
            </p:cNvPr>
            <p:cNvGrpSpPr/>
            <p:nvPr/>
          </p:nvGrpSpPr>
          <p:grpSpPr>
            <a:xfrm>
              <a:off x="5000133" y="3074346"/>
              <a:ext cx="932960" cy="382457"/>
              <a:chOff x="7343774" y="2836951"/>
              <a:chExt cx="932960" cy="382457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0327E122-8261-7F5C-BCDD-BBE7DD17B835}"/>
                  </a:ext>
                </a:extLst>
              </p:cNvPr>
              <p:cNvSpPr/>
              <p:nvPr/>
            </p:nvSpPr>
            <p:spPr>
              <a:xfrm>
                <a:off x="7343775" y="2836951"/>
                <a:ext cx="932959" cy="36933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rIns="45720" rtlCol="0" anchor="ctr">
                <a:normAutofit/>
              </a:bodyPr>
              <a:lstStyle/>
              <a:p>
                <a:pPr algn="ctr"/>
                <a:endParaRPr lang="ko-KR" altLang="en-US" dirty="0" err="1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E4D965B-18DE-87BA-3B33-5C1C42D3DB96}"/>
                  </a:ext>
                </a:extLst>
              </p:cNvPr>
              <p:cNvSpPr txBox="1"/>
              <p:nvPr/>
            </p:nvSpPr>
            <p:spPr>
              <a:xfrm>
                <a:off x="7343774" y="2850076"/>
                <a:ext cx="9329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HiPPO</a:t>
                </a:r>
                <a:endParaRPr lang="ko-KR" altLang="en-US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C817416-08DB-6F72-D89F-CFF0BDD95084}"/>
                    </a:ext>
                  </a:extLst>
                </p:cNvPr>
                <p:cNvSpPr txBox="1"/>
                <p:nvPr/>
              </p:nvSpPr>
              <p:spPr>
                <a:xfrm>
                  <a:off x="4274744" y="2867729"/>
                  <a:ext cx="72538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14:m>
                    <m:oMath xmlns:m="http://schemas.openxmlformats.org/officeDocument/2006/math"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𝒖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𝒕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a14:m>
                  <a:r>
                    <a:rPr lang="en-US" altLang="ko-KR" sz="2000" dirty="0">
                      <a:latin typeface="Gentona Book" pitchFamily="2" charset="77"/>
                    </a:rPr>
                    <a:t> </a:t>
                  </a:r>
                  <a:endParaRPr lang="ko-KR" altLang="en-US" sz="2000" dirty="0">
                    <a:latin typeface="Gentona Book" pitchFamily="2" charset="77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C817416-08DB-6F72-D89F-CFF0BDD9508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74744" y="2867729"/>
                  <a:ext cx="725388" cy="400110"/>
                </a:xfrm>
                <a:prstGeom prst="rect">
                  <a:avLst/>
                </a:prstGeom>
                <a:blipFill>
                  <a:blip r:embed="rId3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2B81A1D2-1EF0-0FCE-9888-C0CC54084514}"/>
                </a:ext>
              </a:extLst>
            </p:cNvPr>
            <p:cNvCxnSpPr>
              <a:cxnSpLocks/>
            </p:cNvCxnSpPr>
            <p:nvPr/>
          </p:nvCxnSpPr>
          <p:spPr>
            <a:xfrm>
              <a:off x="5933093" y="3272137"/>
              <a:ext cx="74579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228B7E7-F644-B01C-EE7B-51B1A7D88BFE}"/>
                    </a:ext>
                  </a:extLst>
                </p:cNvPr>
                <p:cNvSpPr txBox="1"/>
                <p:nvPr/>
              </p:nvSpPr>
              <p:spPr>
                <a:xfrm>
                  <a:off x="5958482" y="2887416"/>
                  <a:ext cx="72538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14:m>
                    <m:oMath xmlns:m="http://schemas.openxmlformats.org/officeDocument/2006/math"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𝒙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𝒕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a14:m>
                  <a:r>
                    <a:rPr lang="en-US" altLang="ko-KR" sz="2000" dirty="0">
                      <a:latin typeface="Gentona Book" pitchFamily="2" charset="77"/>
                    </a:rPr>
                    <a:t> </a:t>
                  </a:r>
                  <a:endParaRPr lang="ko-KR" altLang="en-US" sz="2000" dirty="0">
                    <a:latin typeface="Gentona Book" pitchFamily="2" charset="77"/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228B7E7-F644-B01C-EE7B-51B1A7D88B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58482" y="2887416"/>
                  <a:ext cx="725388" cy="400110"/>
                </a:xfrm>
                <a:prstGeom prst="rect">
                  <a:avLst/>
                </a:prstGeom>
                <a:blipFill>
                  <a:blip r:embed="rId4"/>
                  <a:stretch>
                    <a:fillRect b="-1692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347D948-4EAD-2607-F399-408A518B5B7C}"/>
                  </a:ext>
                </a:extLst>
              </p:cNvPr>
              <p:cNvSpPr txBox="1"/>
              <p:nvPr/>
            </p:nvSpPr>
            <p:spPr>
              <a:xfrm>
                <a:off x="1009650" y="3530565"/>
                <a:ext cx="698653" cy="2891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ko-KR" altLang="en-US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347D948-4EAD-2607-F399-408A518B5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9650" y="3530565"/>
                <a:ext cx="698653" cy="289182"/>
              </a:xfrm>
              <a:prstGeom prst="rect">
                <a:avLst/>
              </a:prstGeom>
              <a:blipFill>
                <a:blip r:embed="rId5"/>
                <a:stretch>
                  <a:fillRect l="-7895" r="-3509" b="-125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C8DE2FB-5510-3E04-B945-017422B4D822}"/>
                  </a:ext>
                </a:extLst>
              </p:cNvPr>
              <p:cNvSpPr txBox="1"/>
              <p:nvPr/>
            </p:nvSpPr>
            <p:spPr>
              <a:xfrm>
                <a:off x="1616151" y="3258119"/>
                <a:ext cx="4108374" cy="83407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0     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altLang="ko-KR" b="0" dirty="0">
                  <a:latin typeface="Gentona Book" pitchFamily="2" charset="77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+1     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altLang="ko-KR" b="0" dirty="0">
                  <a:latin typeface="Gentona Book" pitchFamily="2" charset="7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0.5</m:t>
                          </m:r>
                        </m:sup>
                      </m:sSup>
                      <m:sSup>
                        <m:sSup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0.5</m:t>
                          </m:r>
                        </m:sup>
                      </m:sSup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ko-KR" altLang="en-US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C8DE2FB-5510-3E04-B945-017422B4D8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6151" y="3258119"/>
                <a:ext cx="4108374" cy="834074"/>
              </a:xfrm>
              <a:prstGeom prst="rect">
                <a:avLst/>
              </a:prstGeom>
              <a:blipFill>
                <a:blip r:embed="rId6"/>
                <a:stretch>
                  <a:fillRect b="-2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왼쪽 중괄호 27">
            <a:extLst>
              <a:ext uri="{FF2B5EF4-FFF2-40B4-BE49-F238E27FC236}">
                <a16:creationId xmlns:a16="http://schemas.microsoft.com/office/drawing/2014/main" id="{54C685E3-DE0A-B557-667A-E52270134C0D}"/>
              </a:ext>
            </a:extLst>
          </p:cNvPr>
          <p:cNvSpPr/>
          <p:nvPr/>
        </p:nvSpPr>
        <p:spPr>
          <a:xfrm>
            <a:off x="1730337" y="3146803"/>
            <a:ext cx="336703" cy="1056706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54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address the ‘Long range dependencies’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rgbClr val="0020A5"/>
                </a:solidFill>
                <a:sym typeface="Wingdings" panose="05000000000000000000" pitchFamily="2" charset="2"/>
              </a:rPr>
              <a:t>Structured State Spaces model [S4 model]</a:t>
            </a:r>
            <a:br>
              <a:rPr lang="en-US" b="1" dirty="0">
                <a:sym typeface="Wingdings" panose="05000000000000000000" pitchFamily="2" charset="2"/>
              </a:rPr>
            </a:br>
            <a:r>
              <a:rPr lang="en-US" b="1" dirty="0">
                <a:sym typeface="Wingdings" panose="05000000000000000000" pitchFamily="2" charset="2"/>
              </a:rPr>
              <a:t>  </a:t>
            </a:r>
            <a:r>
              <a:rPr lang="en-US" b="1" dirty="0">
                <a:solidFill>
                  <a:srgbClr val="0020A5"/>
                </a:solidFill>
                <a:sym typeface="Wingdings" panose="05000000000000000000" pitchFamily="2" charset="2"/>
              </a:rPr>
              <a:t>=[SSM + </a:t>
            </a:r>
            <a:r>
              <a:rPr lang="en-US" b="1" dirty="0" err="1">
                <a:solidFill>
                  <a:srgbClr val="0020A5"/>
                </a:solidFill>
                <a:sym typeface="Wingdings" panose="05000000000000000000" pitchFamily="2" charset="2"/>
              </a:rPr>
              <a:t>HiPPO</a:t>
            </a:r>
            <a:r>
              <a:rPr lang="en-US" b="1" dirty="0">
                <a:solidFill>
                  <a:srgbClr val="0020A5"/>
                </a:solidFill>
                <a:sym typeface="Wingdings" panose="05000000000000000000" pitchFamily="2" charset="2"/>
              </a:rPr>
              <a:t> + Structured Matrices]</a:t>
            </a:r>
            <a:br>
              <a:rPr lang="en-US" b="1" dirty="0">
                <a:solidFill>
                  <a:srgbClr val="0020A5"/>
                </a:solidFill>
                <a:sym typeface="Wingdings" panose="05000000000000000000" pitchFamily="2" charset="2"/>
              </a:rPr>
            </a:br>
            <a:endParaRPr lang="en-US" b="1" dirty="0">
              <a:solidFill>
                <a:srgbClr val="0020A5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F8527B4-91F9-147F-C5A7-9CD53EB199FE}"/>
              </a:ext>
            </a:extLst>
          </p:cNvPr>
          <p:cNvSpPr txBox="1">
            <a:spLocks/>
          </p:cNvSpPr>
          <p:nvPr/>
        </p:nvSpPr>
        <p:spPr>
          <a:xfrm>
            <a:off x="929641" y="2501864"/>
            <a:ext cx="7527617" cy="5385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20A5"/>
              </a:buClr>
            </a:pPr>
            <a:r>
              <a:rPr lang="en-US" dirty="0"/>
              <a:t>Use the </a:t>
            </a:r>
            <a:r>
              <a:rPr lang="en-US" dirty="0">
                <a:solidFill>
                  <a:srgbClr val="ED7C24"/>
                </a:solidFill>
              </a:rPr>
              <a:t>State Space Model</a:t>
            </a:r>
          </a:p>
          <a:p>
            <a:pPr>
              <a:buClr>
                <a:srgbClr val="0020A5"/>
              </a:buClr>
            </a:pPr>
            <a:r>
              <a:rPr lang="en-US" dirty="0"/>
              <a:t>Plug in the </a:t>
            </a:r>
            <a:r>
              <a:rPr lang="en-US" dirty="0" err="1">
                <a:solidFill>
                  <a:srgbClr val="ED7C24"/>
                </a:solidFill>
              </a:rPr>
              <a:t>HiPPO</a:t>
            </a:r>
            <a:r>
              <a:rPr lang="en-US" dirty="0"/>
              <a:t> Matrix</a:t>
            </a:r>
          </a:p>
          <a:p>
            <a:pPr>
              <a:buClr>
                <a:srgbClr val="0020A5"/>
              </a:buClr>
            </a:pPr>
            <a:r>
              <a:rPr lang="en-US" dirty="0"/>
              <a:t>Learn the </a:t>
            </a:r>
            <a:r>
              <a:rPr lang="en-US" dirty="0">
                <a:solidFill>
                  <a:srgbClr val="ED7C24"/>
                </a:solidFill>
              </a:rPr>
              <a:t>parameters</a:t>
            </a:r>
            <a:r>
              <a:rPr lang="en-US" dirty="0"/>
              <a:t> with special algorithm </a:t>
            </a:r>
            <a:br>
              <a:rPr lang="en-US" dirty="0"/>
            </a:br>
            <a:br>
              <a:rPr lang="en-US" dirty="0">
                <a:solidFill>
                  <a:srgbClr val="0020A5"/>
                </a:solidFill>
                <a:sym typeface="Wingdings" panose="05000000000000000000" pitchFamily="2" charset="2"/>
              </a:rPr>
            </a:br>
            <a:endParaRPr lang="en-US" dirty="0">
              <a:solidFill>
                <a:srgbClr val="0020A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D34519-8CFB-663C-16E2-63A079EF11CA}"/>
              </a:ext>
            </a:extLst>
          </p:cNvPr>
          <p:cNvSpPr txBox="1"/>
          <p:nvPr/>
        </p:nvSpPr>
        <p:spPr>
          <a:xfrm>
            <a:off x="2638698" y="414528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ED7C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Structured Matrices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32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</p:spPr>
            <p:txBody>
              <a:bodyPr>
                <a:normAutofit/>
              </a:bodyPr>
              <a:lstStyle/>
              <a:p>
                <a:r>
                  <a:rPr lang="en-US" b="1" dirty="0"/>
                  <a:t>HiPPO Operator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𝑨𝒙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𝑩𝒖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br>
                  <a:rPr lang="en-US" b="1" dirty="0"/>
                </a:br>
                <a:r>
                  <a:rPr lang="en-US" b="1" dirty="0">
                    <a:sym typeface="Wingdings" panose="05000000000000000000" pitchFamily="2" charset="2"/>
                  </a:rPr>
                  <a:t> </a:t>
                </a:r>
                <a:r>
                  <a:rPr lang="en-US" b="1" dirty="0" err="1"/>
                  <a:t>HiPPO</a:t>
                </a:r>
                <a:r>
                  <a:rPr lang="en-US" b="1" dirty="0"/>
                  <a:t> maps input signal to a higher dimensional state</a:t>
                </a:r>
                <a:br>
                  <a:rPr lang="en-US" b="1" dirty="0"/>
                </a:br>
                <a:endParaRPr lang="en-US" b="1" dirty="0"/>
              </a:p>
              <a:p>
                <a:r>
                  <a:rPr lang="en-US" b="1" dirty="0"/>
                  <a:t>It </a:t>
                </a:r>
                <a:r>
                  <a:rPr lang="en-US" b="1" dirty="0">
                    <a:solidFill>
                      <a:srgbClr val="ED7C24"/>
                    </a:solidFill>
                  </a:rPr>
                  <a:t>blows up dimension </a:t>
                </a:r>
                <a:r>
                  <a:rPr lang="en-US" b="1" dirty="0"/>
                  <a:t>of input feature in Deep Neural Network</a:t>
                </a:r>
                <a:br>
                  <a:rPr lang="en-US" b="1" dirty="0"/>
                </a:br>
                <a:r>
                  <a:rPr lang="en-US" b="1" dirty="0">
                    <a:sym typeface="Wingdings" panose="05000000000000000000" pitchFamily="2" charset="2"/>
                  </a:rPr>
                  <a:t> Let’s decrease the dimension again</a:t>
                </a:r>
                <a:endParaRPr lang="en-US" b="1" dirty="0"/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그룹 24">
            <a:extLst>
              <a:ext uri="{FF2B5EF4-FFF2-40B4-BE49-F238E27FC236}">
                <a16:creationId xmlns:a16="http://schemas.microsoft.com/office/drawing/2014/main" id="{C6E8576E-A44B-9C05-957E-A726353085B2}"/>
              </a:ext>
            </a:extLst>
          </p:cNvPr>
          <p:cNvGrpSpPr/>
          <p:nvPr/>
        </p:nvGrpSpPr>
        <p:grpSpPr>
          <a:xfrm>
            <a:off x="8271749" y="784070"/>
            <a:ext cx="2429529" cy="589074"/>
            <a:chOff x="4254341" y="2867729"/>
            <a:chExt cx="2429529" cy="589074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975C71E3-9FE2-847D-105C-F0BB5B73FB62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4254341" y="3272137"/>
              <a:ext cx="74579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6AFE88BF-3D67-A504-651C-E4558AB55249}"/>
                </a:ext>
              </a:extLst>
            </p:cNvPr>
            <p:cNvGrpSpPr/>
            <p:nvPr/>
          </p:nvGrpSpPr>
          <p:grpSpPr>
            <a:xfrm>
              <a:off x="5000133" y="3074346"/>
              <a:ext cx="932960" cy="382457"/>
              <a:chOff x="7343774" y="2836951"/>
              <a:chExt cx="932960" cy="382457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0327E122-8261-7F5C-BCDD-BBE7DD17B835}"/>
                  </a:ext>
                </a:extLst>
              </p:cNvPr>
              <p:cNvSpPr/>
              <p:nvPr/>
            </p:nvSpPr>
            <p:spPr>
              <a:xfrm>
                <a:off x="7343775" y="2836951"/>
                <a:ext cx="932959" cy="36933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rIns="45720" rtlCol="0" anchor="ctr">
                <a:normAutofit/>
              </a:bodyPr>
              <a:lstStyle/>
              <a:p>
                <a:pPr algn="ctr"/>
                <a:endParaRPr lang="ko-KR" altLang="en-US" dirty="0" err="1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E4D965B-18DE-87BA-3B33-5C1C42D3DB96}"/>
                  </a:ext>
                </a:extLst>
              </p:cNvPr>
              <p:cNvSpPr txBox="1"/>
              <p:nvPr/>
            </p:nvSpPr>
            <p:spPr>
              <a:xfrm>
                <a:off x="7343774" y="2850076"/>
                <a:ext cx="9329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HiPPO</a:t>
                </a:r>
                <a:endParaRPr lang="ko-KR" altLang="en-US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C817416-08DB-6F72-D89F-CFF0BDD95084}"/>
                    </a:ext>
                  </a:extLst>
                </p:cNvPr>
                <p:cNvSpPr txBox="1"/>
                <p:nvPr/>
              </p:nvSpPr>
              <p:spPr>
                <a:xfrm>
                  <a:off x="4274744" y="2867729"/>
                  <a:ext cx="72538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14:m>
                    <m:oMath xmlns:m="http://schemas.openxmlformats.org/officeDocument/2006/math"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𝒖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𝒕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a14:m>
                  <a:r>
                    <a:rPr lang="en-US" altLang="ko-KR" sz="2000" dirty="0">
                      <a:latin typeface="Gentona Book" pitchFamily="2" charset="77"/>
                    </a:rPr>
                    <a:t> </a:t>
                  </a:r>
                  <a:endParaRPr lang="ko-KR" altLang="en-US" sz="2000" dirty="0">
                    <a:latin typeface="Gentona Book" pitchFamily="2" charset="77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C817416-08DB-6F72-D89F-CFF0BDD9508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74744" y="2867729"/>
                  <a:ext cx="725388" cy="400110"/>
                </a:xfrm>
                <a:prstGeom prst="rect">
                  <a:avLst/>
                </a:prstGeom>
                <a:blipFill>
                  <a:blip r:embed="rId3"/>
                  <a:stretch>
                    <a:fillRect b="-1692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2B81A1D2-1EF0-0FCE-9888-C0CC54084514}"/>
                </a:ext>
              </a:extLst>
            </p:cNvPr>
            <p:cNvCxnSpPr>
              <a:cxnSpLocks/>
            </p:cNvCxnSpPr>
            <p:nvPr/>
          </p:nvCxnSpPr>
          <p:spPr>
            <a:xfrm>
              <a:off x="5933093" y="3272137"/>
              <a:ext cx="74579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228B7E7-F644-B01C-EE7B-51B1A7D88BFE}"/>
                    </a:ext>
                  </a:extLst>
                </p:cNvPr>
                <p:cNvSpPr txBox="1"/>
                <p:nvPr/>
              </p:nvSpPr>
              <p:spPr>
                <a:xfrm>
                  <a:off x="5958482" y="2887416"/>
                  <a:ext cx="72538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14:m>
                    <m:oMath xmlns:m="http://schemas.openxmlformats.org/officeDocument/2006/math"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𝒙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𝒕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a14:m>
                  <a:r>
                    <a:rPr lang="en-US" altLang="ko-KR" sz="2000" dirty="0">
                      <a:latin typeface="Gentona Book" pitchFamily="2" charset="77"/>
                    </a:rPr>
                    <a:t> </a:t>
                  </a:r>
                  <a:endParaRPr lang="ko-KR" altLang="en-US" sz="2000" dirty="0">
                    <a:latin typeface="Gentona Book" pitchFamily="2" charset="77"/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228B7E7-F644-B01C-EE7B-51B1A7D88B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58482" y="2887416"/>
                  <a:ext cx="725388" cy="400110"/>
                </a:xfrm>
                <a:prstGeom prst="rect">
                  <a:avLst/>
                </a:prstGeom>
                <a:blipFill>
                  <a:blip r:embed="rId4"/>
                  <a:stretch>
                    <a:fillRect b="-1692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34156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</p:spPr>
            <p:txBody>
              <a:bodyPr>
                <a:normAutofit/>
              </a:bodyPr>
              <a:lstStyle/>
              <a:p>
                <a:r>
                  <a:rPr lang="en-US" b="1" dirty="0"/>
                  <a:t>State Space Model</a:t>
                </a:r>
                <a:r>
                  <a:rPr lang="en-US" dirty="0"/>
                  <a:t>:</a:t>
                </a:r>
                <a:br>
                  <a:rPr lang="en-US" dirty="0"/>
                </a:b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𝑨𝒙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𝑩𝒖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br>
                  <a:rPr lang="en-US" altLang="ko-KR" b="1" dirty="0"/>
                </a:b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𝒚</m:t>
                    </m:r>
                    <m:d>
                      <m:dPr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altLang="ko-KR" b="1" i="1">
                        <a:latin typeface="Cambria Math" panose="02040503050406030204" pitchFamily="18" charset="0"/>
                      </a:rPr>
                      <m:t>𝒙</m:t>
                    </m:r>
                    <m:d>
                      <m:dPr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b="1" i="1">
                        <a:latin typeface="Cambria Math" panose="02040503050406030204" pitchFamily="18" charset="0"/>
                      </a:rPr>
                      <m:t>𝒖</m:t>
                    </m:r>
                    <m:d>
                      <m:dPr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br>
                  <a:rPr lang="en-US" b="1" dirty="0"/>
                </a:br>
                <a:endParaRPr lang="en-US" b="1" dirty="0"/>
              </a:p>
              <a:p>
                <a:r>
                  <a:rPr lang="en-US" b="1" dirty="0"/>
                  <a:t>Function to function map: </a:t>
                </a:r>
                <a14:m>
                  <m:oMath xmlns:m="http://schemas.openxmlformats.org/officeDocument/2006/math">
                    <m:r>
                      <a:rPr lang="en-US" altLang="ko-KR" b="1" i="1">
                        <a:latin typeface="Cambria Math" panose="02040503050406030204" pitchFamily="18" charset="0"/>
                      </a:rPr>
                      <m:t>𝒖</m:t>
                    </m:r>
                    <m:d>
                      <m:dPr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𝒚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br>
                  <a:rPr lang="en-US" altLang="ko-KR" b="1" dirty="0"/>
                </a:br>
                <a:endParaRPr lang="en-US" altLang="ko-KR" b="1" dirty="0"/>
              </a:p>
              <a:p>
                <a:r>
                  <a:rPr lang="en-US" b="1" dirty="0"/>
                  <a:t>To work on </a:t>
                </a:r>
                <a:r>
                  <a:rPr lang="en-US" b="1" dirty="0">
                    <a:solidFill>
                      <a:srgbClr val="ED7C24"/>
                    </a:solidFill>
                  </a:rPr>
                  <a:t>sequence</a:t>
                </a:r>
                <a:r>
                  <a:rPr lang="en-US" b="1" dirty="0"/>
                  <a:t> instead of function,</a:t>
                </a:r>
                <a:br>
                  <a:rPr lang="en-US" b="1" dirty="0"/>
                </a:br>
                <a:r>
                  <a:rPr lang="en-US" b="1" dirty="0">
                    <a:solidFill>
                      <a:srgbClr val="ED7C24"/>
                    </a:solidFill>
                  </a:rPr>
                  <a:t>convert SSM from continuous time to discrete time</a:t>
                </a: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118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Space: Discretization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b="1" dirty="0">
                    <a:solidFill>
                      <a:srgbClr val="ED7C24"/>
                    </a:solidFill>
                  </a:rPr>
                  <a:t>Bilinear transformation</a:t>
                </a:r>
                <a:r>
                  <a:rPr lang="en-US" dirty="0"/>
                  <a:t>:</a:t>
                </a:r>
                <a:br>
                  <a:rPr lang="en-US" dirty="0"/>
                </a:b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ba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ko-KR" b="1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sty m:val="p"/>
                                  </m:rP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</m:num>
                              <m:den>
                                <m: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</m:d>
                      </m:e>
                      <m: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ko-KR" b="1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Δ</m:t>
                            </m:r>
                          </m:num>
                          <m:den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</m:oMath>
                </a14:m>
                <a:br>
                  <a:rPr lang="en-US" altLang="ko-KR" b="1" dirty="0"/>
                </a:b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r>
                      <a:rPr lang="en-US" altLang="ko-KR" b="1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ko-KR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sty m:val="p"/>
                                  </m:rPr>
                                  <a:rPr lang="en-US" altLang="ko-KR" b="1" i="1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</m:num>
                              <m:den>
                                <m:r>
                                  <a:rPr lang="en-US" altLang="ko-KR" b="1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</m:d>
                      </m:e>
                      <m:sup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ko-KR" b="1" i="1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𝑩</m:t>
                    </m:r>
                  </m:oMath>
                </a14:m>
                <a:br>
                  <a:rPr lang="en-US" altLang="ko-KR" b="1" dirty="0"/>
                </a:b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ba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,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r>
                      <a:rPr lang="en-US" altLang="ko-KR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𝑫</m:t>
                    </m:r>
                  </m:oMath>
                </a14:m>
                <a:endParaRPr lang="en-US" altLang="ko-KR" b="1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1" i="1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ko-KR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/>
                  <a:t>: A step size or the granularity of the input data</a:t>
                </a:r>
                <a:br>
                  <a:rPr lang="en-US" altLang="ko-KR" b="1" dirty="0"/>
                </a:br>
                <a:endParaRPr lang="en-US" altLang="ko-KR" b="1" dirty="0"/>
              </a:p>
              <a:p>
                <a:r>
                  <a:rPr lang="en-US" altLang="ko-KR" b="1" dirty="0">
                    <a:solidFill>
                      <a:srgbClr val="0020A5"/>
                    </a:solidFill>
                  </a:rPr>
                  <a:t>Linear Recurrent form</a:t>
                </a:r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r>
                      <a:rPr lang="en-US" altLang="ko-KR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:endParaRPr lang="en-US" b="1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  <a:blipFill>
                <a:blip r:embed="rId2"/>
                <a:stretch>
                  <a:fillRect l="-961" t="-192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384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Space: Discretization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</p:spPr>
            <p:txBody>
              <a:bodyPr>
                <a:normAutofit/>
              </a:bodyPr>
              <a:lstStyle/>
              <a:p>
                <a:r>
                  <a:rPr lang="en-US" altLang="ko-KR" b="1" dirty="0">
                    <a:solidFill>
                      <a:srgbClr val="ED7C24"/>
                    </a:solidFill>
                  </a:rPr>
                  <a:t>Linear Recurrent form</a:t>
                </a:r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r>
                      <a:rPr lang="en-US" altLang="ko-KR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:endParaRPr lang="en-US" b="1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82218"/>
                <a:ext cx="11429360" cy="5385876"/>
              </a:xfrm>
              <a:blipFill>
                <a:blip r:embed="rId2"/>
                <a:stretch>
                  <a:fillRect l="-961" t="-11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977FACB3-B1B9-08B2-6C94-2309E1B6A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817" y="2779139"/>
            <a:ext cx="3895725" cy="328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5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Space: Computing the State Space with 						Convolutions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0999" y="982218"/>
                <a:ext cx="11953875" cy="5385876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altLang="ko-KR" b="1" dirty="0">
                    <a:solidFill>
                      <a:srgbClr val="ED7C24"/>
                    </a:solidFill>
                  </a:rPr>
                  <a:t>Linear Recurrences can be computed in parallel as a convolution!</a:t>
                </a:r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r>
                      <a:rPr lang="en-US" altLang="ko-KR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  <m:sSup>
                          <m:sSupPr>
                            <m:ctrlP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p>
                            <m: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ko-KR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:r>
                  <a:rPr lang="en-US" altLang="ko-KR" b="1" dirty="0">
                    <a:solidFill>
                      <a:srgbClr val="000000"/>
                    </a:solidFill>
                  </a:rPr>
                  <a:t> 							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br>
                  <a:rPr lang="en-US" altLang="ko-KR" b="1" dirty="0">
                    <a:solidFill>
                      <a:srgbClr val="00000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  <m:sSup>
                          <m:sSupPr>
                            <m:ctrlPr>
                              <a:rPr lang="en-US" altLang="ko-KR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p>
                            <m: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𝒌</m:t>
                            </m:r>
                          </m:sup>
                        </m:sSup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  <m:sSup>
                          <m:sSupPr>
                            <m:ctrlP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p>
                            <m: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𝒌</m:t>
                            </m:r>
                            <m: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ko-KR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p>
                        </m:sSup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…+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𝑪𝑨𝑩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𝑪𝑩</m:t>
                        </m:r>
                      </m:e>
                    </m:bar>
                    <m:sSub>
                      <m:sSubPr>
                        <m:ctrlPr>
                          <a:rPr lang="en-US" altLang="ko-KR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:br>
                  <a:rPr lang="en-US" altLang="ko-KR" b="1" dirty="0">
                    <a:solidFill>
                      <a:srgbClr val="ED7C24"/>
                    </a:solidFill>
                  </a:rPr>
                </a:br>
                <a:endParaRPr lang="en-US" altLang="ko-KR" b="1" dirty="0">
                  <a:solidFill>
                    <a:srgbClr val="ED7C24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Extracting these coefficients into what we call the </a:t>
                </a:r>
                <a:r>
                  <a:rPr lang="en-US" b="1" dirty="0">
                    <a:solidFill>
                      <a:srgbClr val="0020A5"/>
                    </a:solidFill>
                  </a:rPr>
                  <a:t>SSM Kernel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</m:bar>
                  </m:oMath>
                </a14:m>
                <a:br>
                  <a:rPr lang="en-US" b="1" dirty="0">
                    <a:solidFill>
                      <a:schemeClr val="tx1"/>
                    </a:solidFill>
                  </a:rPr>
                </a:br>
                <a:br>
                  <a:rPr lang="en-US" b="1" dirty="0">
                    <a:solidFill>
                      <a:schemeClr val="tx1"/>
                    </a:solidFill>
                  </a:rPr>
                </a:br>
                <a:br>
                  <a:rPr lang="en-US" b="1" dirty="0">
                    <a:solidFill>
                      <a:schemeClr val="tx1"/>
                    </a:solidFill>
                  </a:rPr>
                </a:br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0999" y="982218"/>
                <a:ext cx="11953875" cy="5385876"/>
              </a:xfrm>
              <a:blipFill>
                <a:blip r:embed="rId2"/>
                <a:stretch>
                  <a:fillRect l="-765" t="-18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08717BA-8D11-F4F3-5D5F-7B64B489BE4F}"/>
                  </a:ext>
                </a:extLst>
              </p:cNvPr>
              <p:cNvSpPr txBox="1"/>
              <p:nvPr/>
            </p:nvSpPr>
            <p:spPr>
              <a:xfrm>
                <a:off x="749117" y="5239393"/>
                <a:ext cx="6671506" cy="7484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</m:ba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  <m:sSup>
                                    <m:sSupPr>
                                      <m:ctrlP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  <m:sup>
                                      <m: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p>
                                  </m:sSup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𝑩</m:t>
                                  </m:r>
                                </m:e>
                              </m:bar>
                            </m:e>
                          </m:d>
                        </m:e>
                        <m:sub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𝑳</m:t>
                              </m:r>
                            </m:e>
                          </m:d>
                        </m:sub>
                      </m:sSub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bar>
                            <m:barPr>
                              <m:pos m:val="top"/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  <m:t>𝑪𝑩</m:t>
                              </m:r>
                            </m:e>
                          </m:ba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bar>
                            <m:barPr>
                              <m:pos m:val="top"/>
                              <m:ctrlP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ba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, …,</m:t>
                          </m:r>
                          <m:bar>
                            <m:barPr>
                              <m:pos m:val="top"/>
                              <m:ctrlP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  <m:sSup>
                                <m:sSupPr>
                                  <m:ctrlP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p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p>
                              </m:sSup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bar>
                        </m:e>
                      </m:d>
                    </m:oMath>
                  </m:oMathPara>
                </a14:m>
                <a:br>
                  <a:rPr lang="en-US" altLang="ko-KR" sz="2800" b="1" dirty="0">
                    <a:latin typeface="Gentona Book" pitchFamily="2" charset="77"/>
                  </a:rPr>
                </a:br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08717BA-8D11-F4F3-5D5F-7B64B489B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5239393"/>
                <a:ext cx="6671506" cy="7484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368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State Space: Computing the State Space with 						Convolutions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0999" y="982218"/>
                <a:ext cx="11953875" cy="5385876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Extracting these coefficients into what we call the </a:t>
                </a:r>
                <a:r>
                  <a:rPr lang="en-US" b="1" dirty="0">
                    <a:solidFill>
                      <a:srgbClr val="0020A5"/>
                    </a:solidFill>
                  </a:rPr>
                  <a:t>SSM Kernel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</m:bar>
                  </m:oMath>
                </a14:m>
                <a:br>
                  <a:rPr lang="en-US" b="1" dirty="0">
                    <a:solidFill>
                      <a:schemeClr val="tx1"/>
                    </a:solidFill>
                  </a:rPr>
                </a:br>
                <a:br>
                  <a:rPr lang="en-US" b="1" dirty="0">
                    <a:solidFill>
                      <a:schemeClr val="tx1"/>
                    </a:solidFill>
                  </a:rPr>
                </a:br>
                <a:br>
                  <a:rPr lang="en-US" b="1" dirty="0">
                    <a:solidFill>
                      <a:schemeClr val="tx1"/>
                    </a:solidFill>
                  </a:rPr>
                </a:br>
                <a:endParaRPr lang="en-US" b="1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𝒖</m:t>
                    </m:r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ko-KR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</m:bar>
                  </m:oMath>
                </a14:m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AD703716-9A57-5BDA-6555-22275534ED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0999" y="982218"/>
                <a:ext cx="11953875" cy="5385876"/>
              </a:xfrm>
              <a:blipFill>
                <a:blip r:embed="rId2"/>
                <a:stretch>
                  <a:fillRect l="-867" t="-2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08717BA-8D11-F4F3-5D5F-7B64B489BE4F}"/>
                  </a:ext>
                </a:extLst>
              </p:cNvPr>
              <p:cNvSpPr txBox="1"/>
              <p:nvPr/>
            </p:nvSpPr>
            <p:spPr>
              <a:xfrm>
                <a:off x="749117" y="1733550"/>
                <a:ext cx="6671506" cy="7484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</m:ba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  <m:sSup>
                                    <m:sSupPr>
                                      <m:ctrlP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  <m:sup>
                                      <m:r>
                                        <a:rPr lang="en-US" altLang="ko-KR" sz="2800" b="1" i="1" smtClean="0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p>
                                  </m:sSup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𝑩</m:t>
                                  </m:r>
                                </m:e>
                              </m:bar>
                            </m:e>
                          </m:d>
                        </m:e>
                        <m:sub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𝑳</m:t>
                              </m:r>
                            </m:e>
                          </m:d>
                        </m:sub>
                      </m:sSub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bar>
                            <m:barPr>
                              <m:pos m:val="top"/>
                              <m:ctrlP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  <m:t>𝑪𝑩</m:t>
                              </m:r>
                            </m:e>
                          </m:ba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bar>
                            <m:barPr>
                              <m:pos m:val="top"/>
                              <m:ctrlP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  <m:r>
                                <a:rPr lang="en-US" altLang="ko-KR" sz="2800" b="1" i="1" smtClean="0"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ba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, …,</m:t>
                          </m:r>
                          <m:bar>
                            <m:barPr>
                              <m:pos m:val="top"/>
                              <m:ctrlP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  <m:sSup>
                                <m:sSupPr>
                                  <m:ctrlP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p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ko-KR" sz="28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p>
                              </m:sSup>
                              <m:r>
                                <a:rPr lang="en-US" altLang="ko-KR" sz="2800" b="1" i="1"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bar>
                        </m:e>
                      </m:d>
                    </m:oMath>
                  </m:oMathPara>
                </a14:m>
                <a:br>
                  <a:rPr lang="en-US" altLang="ko-KR" sz="2800" b="1" dirty="0">
                    <a:latin typeface="Gentona Book" pitchFamily="2" charset="77"/>
                  </a:rPr>
                </a:br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08717BA-8D11-F4F3-5D5F-7B64B489B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1733550"/>
                <a:ext cx="6671506" cy="7484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7B8994E1-C6EF-F2A2-1EFD-3F7A39D1F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825" y="3233292"/>
            <a:ext cx="2305698" cy="309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Diagonalization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057974B-7B2C-BF80-B4CA-217637EBF6C3}"/>
                  </a:ext>
                </a:extLst>
              </p:cNvPr>
              <p:cNvSpPr txBox="1"/>
              <p:nvPr/>
            </p:nvSpPr>
            <p:spPr>
              <a:xfrm>
                <a:off x="2727997" y="985369"/>
                <a:ext cx="682178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sSup>
                        <m:sSupPr>
                          <m:ctrlPr>
                            <a:rPr lang="en-US" sz="2800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sSup>
                        <m:sSupPr>
                          <m:ctrlPr>
                            <a:rPr lang="en-US" sz="2800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acc>
                        <m:accPr>
                          <m:chr m:val="̅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057974B-7B2C-BF80-B4CA-217637EBF6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7997" y="985369"/>
                <a:ext cx="6821787" cy="5309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1502679-B351-B4F1-1C96-025E8E688E7E}"/>
                  </a:ext>
                </a:extLst>
              </p:cNvPr>
              <p:cNvSpPr txBox="1"/>
              <p:nvPr/>
            </p:nvSpPr>
            <p:spPr>
              <a:xfrm>
                <a:off x="2623145" y="1987391"/>
                <a:ext cx="7031492" cy="9618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en-US" sz="2800" b="1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</m:acc>
                      </m:e>
                      <m:sup>
                        <m:r>
                          <a:rPr lang="en-US" sz="2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800" dirty="0"/>
                  <a:t> is an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800" dirty="0"/>
                  <a:t> operation (in general)</a:t>
                </a:r>
              </a:p>
              <a:p>
                <a:pPr algn="ctr"/>
                <a:r>
                  <a:rPr lang="en-US" sz="2800" dirty="0"/>
                  <a:t>and takes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𝑁𝑘</m:t>
                        </m:r>
                      </m:e>
                    </m:d>
                  </m:oMath>
                </a14:m>
                <a:r>
                  <a:rPr lang="en-US" sz="2800" dirty="0"/>
                  <a:t> space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1502679-B351-B4F1-1C96-025E8E688E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3145" y="1987391"/>
                <a:ext cx="7031492" cy="961802"/>
              </a:xfrm>
              <a:prstGeom prst="rect">
                <a:avLst/>
              </a:prstGeom>
              <a:blipFill>
                <a:blip r:embed="rId3"/>
                <a:stretch>
                  <a:fillRect t="-5063" b="-17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64C80F-7E76-8D05-DC4C-0F29F8797843}"/>
                  </a:ext>
                </a:extLst>
              </p:cNvPr>
              <p:cNvSpPr txBox="1"/>
              <p:nvPr/>
            </p:nvSpPr>
            <p:spPr>
              <a:xfrm>
                <a:off x="3049822" y="3267915"/>
                <a:ext cx="6178137" cy="9618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𝚲</m:t>
                        </m:r>
                      </m:e>
                      <m:sup>
                        <m:r>
                          <a:rPr lang="en-US" sz="2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800" dirty="0"/>
                  <a:t> is an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𝑁𝑘</m:t>
                        </m:r>
                      </m:e>
                    </m:d>
                  </m:oMath>
                </a14:m>
                <a:r>
                  <a:rPr lang="en-US" sz="2800" dirty="0"/>
                  <a:t> operation (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ED7C2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</m:oMath>
                </a14:m>
                <a:r>
                  <a:rPr lang="en-US" sz="2800" dirty="0"/>
                  <a:t> is diagonal)</a:t>
                </a:r>
              </a:p>
              <a:p>
                <a:pPr algn="ctr"/>
                <a:r>
                  <a:rPr lang="en-US" sz="2800" dirty="0"/>
                  <a:t>and takes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2800" dirty="0"/>
                  <a:t> space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64C80F-7E76-8D05-DC4C-0F29F87978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9822" y="3267915"/>
                <a:ext cx="6178137" cy="961802"/>
              </a:xfrm>
              <a:prstGeom prst="rect">
                <a:avLst/>
              </a:prstGeom>
              <a:blipFill>
                <a:blip r:embed="rId4"/>
                <a:stretch>
                  <a:fillRect t="-5063" r="-789" b="-17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AB58D4-5949-9CFF-944C-9F99D1927B26}"/>
                  </a:ext>
                </a:extLst>
              </p:cNvPr>
              <p:cNvSpPr txBox="1"/>
              <p:nvPr/>
            </p:nvSpPr>
            <p:spPr>
              <a:xfrm>
                <a:off x="3049822" y="4636976"/>
                <a:ext cx="2833957" cy="1163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b="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AB58D4-5949-9CFF-944C-9F99D1927B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9822" y="4636976"/>
                <a:ext cx="2833957" cy="116358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FF78981-2474-21AB-BCB5-DDA87BF2FEA8}"/>
                  </a:ext>
                </a:extLst>
              </p:cNvPr>
              <p:cNvSpPr txBox="1"/>
              <p:nvPr/>
            </p:nvSpPr>
            <p:spPr>
              <a:xfrm>
                <a:off x="6031843" y="4573625"/>
                <a:ext cx="2833957" cy="12902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𝚲</m:t>
                          </m:r>
                        </m:e>
                        <m:sup>
                          <m:r>
                            <a:rPr lang="en-US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</m:sSubSup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FF78981-2474-21AB-BCB5-DDA87BF2FE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1843" y="4573625"/>
                <a:ext cx="2833957" cy="129029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255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Diagonalization - Change of Variables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</p:spPr>
            <p:txBody>
              <a:bodyPr>
                <a:normAutofit/>
              </a:bodyPr>
              <a:lstStyle/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𝑪𝒙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𝑨𝒙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804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Diagonalization - Change of Variables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</p:spPr>
            <p:txBody>
              <a:bodyPr>
                <a:normAutofit/>
              </a:bodyPr>
              <a:lstStyle/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𝑪𝒙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6C732985-C26A-E791-75D7-27AF89F1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99173" y="3023151"/>
                <a:ext cx="402316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acc>
                        <m:accPr>
                          <m:chr m:val="̃"/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6C732985-C26A-E791-75D7-27AF89F1DF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173" y="3023151"/>
                <a:ext cx="4023162" cy="843718"/>
              </a:xfrm>
              <a:prstGeom prst="rect">
                <a:avLst/>
              </a:prstGeom>
              <a:blipFill>
                <a:blip r:embed="rId4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4">
                <a:extLst>
                  <a:ext uri="{FF2B5EF4-FFF2-40B4-BE49-F238E27FC236}">
                    <a16:creationId xmlns:a16="http://schemas.microsoft.com/office/drawing/2014/main" id="{53313177-4146-88F5-BC1E-0F3659E149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53049" y="3133730"/>
                <a:ext cx="1960216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𝑪𝑽</m:t>
                      </m:r>
                      <m:acc>
                        <m:accPr>
                          <m:chr m:val="̃"/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Content Placeholder 4">
                <a:extLst>
                  <a:ext uri="{FF2B5EF4-FFF2-40B4-BE49-F238E27FC236}">
                    <a16:creationId xmlns:a16="http://schemas.microsoft.com/office/drawing/2014/main" id="{53313177-4146-88F5-BC1E-0F3659E149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049" y="3133730"/>
                <a:ext cx="1960216" cy="84371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B3E7C3F-091D-2CD9-84CE-87B0C98F1DFA}"/>
              </a:ext>
            </a:extLst>
          </p:cNvPr>
          <p:cNvCxnSpPr>
            <a:cxnSpLocks/>
          </p:cNvCxnSpPr>
          <p:nvPr/>
        </p:nvCxnSpPr>
        <p:spPr>
          <a:xfrm>
            <a:off x="3113605" y="2306536"/>
            <a:ext cx="0" cy="6211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37F0FE-0068-A636-1361-CEF190AFCFF7}"/>
              </a:ext>
            </a:extLst>
          </p:cNvPr>
          <p:cNvCxnSpPr>
            <a:cxnSpLocks/>
          </p:cNvCxnSpPr>
          <p:nvPr/>
        </p:nvCxnSpPr>
        <p:spPr>
          <a:xfrm>
            <a:off x="9031932" y="2243596"/>
            <a:ext cx="0" cy="6211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1E11A6-C2F1-AA30-D493-E6885A22E670}"/>
                  </a:ext>
                </a:extLst>
              </p:cNvPr>
              <p:cNvSpPr txBox="1"/>
              <p:nvPr/>
            </p:nvSpPr>
            <p:spPr>
              <a:xfrm>
                <a:off x="5213617" y="2187755"/>
                <a:ext cx="196021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1E11A6-C2F1-AA30-D493-E6885A22E6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3617" y="2187755"/>
                <a:ext cx="196021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181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6231" y="4857747"/>
                <a:ext cx="4674039" cy="116014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231" y="4857747"/>
                <a:ext cx="4674039" cy="116014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Diagonalization - Change of Variables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</p:spPr>
            <p:txBody>
              <a:bodyPr>
                <a:normAutofit/>
              </a:bodyPr>
              <a:lstStyle/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𝑪𝒙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575F7553-90B5-0D22-9656-2BDC9B797D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98288" y="1446163"/>
                <a:ext cx="1960216" cy="84371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𝑨𝒙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AE5422DF-A60F-2FEB-6AD4-C659147A46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95" y="1328240"/>
                <a:ext cx="3925572" cy="843718"/>
              </a:xfrm>
              <a:prstGeom prst="rect">
                <a:avLst/>
              </a:prstGeom>
              <a:blipFill>
                <a:blip r:embed="rId4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6C732985-C26A-E791-75D7-27AF89F1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99173" y="3023151"/>
                <a:ext cx="402316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6C732985-C26A-E791-75D7-27AF89F1DF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173" y="3023151"/>
                <a:ext cx="4023162" cy="843718"/>
              </a:xfrm>
              <a:prstGeom prst="rect">
                <a:avLst/>
              </a:prstGeom>
              <a:blipFill>
                <a:blip r:embed="rId5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ACEF092-7F8D-CC4B-164F-14DE38C0E875}"/>
                  </a:ext>
                </a:extLst>
              </p:cNvPr>
              <p:cNvSpPr txBox="1"/>
              <p:nvPr/>
            </p:nvSpPr>
            <p:spPr>
              <a:xfrm>
                <a:off x="5213617" y="2187755"/>
                <a:ext cx="196021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ACEF092-7F8D-CC4B-164F-14DE38C0E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3617" y="2187755"/>
                <a:ext cx="196021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4">
                <a:extLst>
                  <a:ext uri="{FF2B5EF4-FFF2-40B4-BE49-F238E27FC236}">
                    <a16:creationId xmlns:a16="http://schemas.microsoft.com/office/drawing/2014/main" id="{53313177-4146-88F5-BC1E-0F3659E149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53049" y="3133730"/>
                <a:ext cx="1960216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Content Placeholder 4">
                <a:extLst>
                  <a:ext uri="{FF2B5EF4-FFF2-40B4-BE49-F238E27FC236}">
                    <a16:creationId xmlns:a16="http://schemas.microsoft.com/office/drawing/2014/main" id="{53313177-4146-88F5-BC1E-0F3659E149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049" y="3133730"/>
                <a:ext cx="1960216" cy="84371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75B6E135-93C7-2EC4-31A8-FC2E1763BC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53049" y="4969610"/>
                <a:ext cx="1960216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75B6E135-93C7-2EC4-31A8-FC2E1763BC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049" y="4969610"/>
                <a:ext cx="1960216" cy="84371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D504AD-B11E-2BF7-5D29-194E1CCFC5A7}"/>
                  </a:ext>
                </a:extLst>
              </p:cNvPr>
              <p:cNvSpPr txBox="1"/>
              <p:nvPr/>
            </p:nvSpPr>
            <p:spPr>
              <a:xfrm>
                <a:off x="3731231" y="4106327"/>
                <a:ext cx="2569868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Multiply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rgbClr val="ED7C24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D504AD-B11E-2BF7-5D29-194E1CCFC5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1231" y="4106327"/>
                <a:ext cx="2569868" cy="523220"/>
              </a:xfrm>
              <a:prstGeom prst="rect">
                <a:avLst/>
              </a:prstGeom>
              <a:blipFill>
                <a:blip r:embed="rId9"/>
                <a:stretch>
                  <a:fillRect l="-4739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39DE381-EBE9-6200-F0A7-7935FC04DFF1}"/>
              </a:ext>
            </a:extLst>
          </p:cNvPr>
          <p:cNvCxnSpPr>
            <a:cxnSpLocks/>
          </p:cNvCxnSpPr>
          <p:nvPr/>
        </p:nvCxnSpPr>
        <p:spPr>
          <a:xfrm>
            <a:off x="3113605" y="4051680"/>
            <a:ext cx="0" cy="63251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B3E7C3F-091D-2CD9-84CE-87B0C98F1DFA}"/>
              </a:ext>
            </a:extLst>
          </p:cNvPr>
          <p:cNvCxnSpPr>
            <a:cxnSpLocks/>
          </p:cNvCxnSpPr>
          <p:nvPr/>
        </p:nvCxnSpPr>
        <p:spPr>
          <a:xfrm>
            <a:off x="3113605" y="2306536"/>
            <a:ext cx="0" cy="6211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37F0FE-0068-A636-1361-CEF190AFCFF7}"/>
              </a:ext>
            </a:extLst>
          </p:cNvPr>
          <p:cNvCxnSpPr>
            <a:cxnSpLocks/>
          </p:cNvCxnSpPr>
          <p:nvPr/>
        </p:nvCxnSpPr>
        <p:spPr>
          <a:xfrm>
            <a:off x="9031932" y="2243596"/>
            <a:ext cx="0" cy="6211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74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Spectrum of Sequential Data</a:t>
            </a:r>
            <a:endParaRPr lang="en-US" b="1" dirty="0">
              <a:solidFill>
                <a:srgbClr val="0020A5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57ACF-34C0-D1DD-33C7-D705B014E1EC}"/>
              </a:ext>
            </a:extLst>
          </p:cNvPr>
          <p:cNvSpPr txBox="1"/>
          <p:nvPr/>
        </p:nvSpPr>
        <p:spPr>
          <a:xfrm>
            <a:off x="531224" y="3136612"/>
            <a:ext cx="180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Discrete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8D2850-3E24-9228-A339-82A6B1D4E1C1}"/>
              </a:ext>
            </a:extLst>
          </p:cNvPr>
          <p:cNvSpPr txBox="1"/>
          <p:nvPr/>
        </p:nvSpPr>
        <p:spPr>
          <a:xfrm>
            <a:off x="9479280" y="3136612"/>
            <a:ext cx="2651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Continuous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7F0E51E-7E8C-9BA4-6BD5-153592DE4993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2333898" y="3429000"/>
            <a:ext cx="7145382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37A7D71F-D6C2-3266-FCE4-DCD8ADCBC3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89" t="52444" r="54953" b="27111"/>
          <a:stretch/>
        </p:blipFill>
        <p:spPr>
          <a:xfrm>
            <a:off x="7351859" y="2231928"/>
            <a:ext cx="997538" cy="112310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2247149-D5D9-6F34-D1DA-BFD7199CDA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281" t="4921" r="2223" b="72222"/>
          <a:stretch/>
        </p:blipFill>
        <p:spPr>
          <a:xfrm>
            <a:off x="4234793" y="2270841"/>
            <a:ext cx="1114526" cy="108418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222D452-E44E-E110-2603-75D5BEB896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905" t="4699" r="31079" b="72444"/>
          <a:stretch/>
        </p:blipFill>
        <p:spPr>
          <a:xfrm>
            <a:off x="3343969" y="2273671"/>
            <a:ext cx="799009" cy="107329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705F538-7409-3FF7-D5A7-03D10BE366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714" t="4158" r="56667" b="72985"/>
          <a:stretch/>
        </p:blipFill>
        <p:spPr>
          <a:xfrm>
            <a:off x="2522449" y="2273670"/>
            <a:ext cx="729705" cy="106786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AC2B051-D4B6-A6E4-7E45-1F0D74E47B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270" t="52429" r="2508" b="27620"/>
          <a:stretch/>
        </p:blipFill>
        <p:spPr>
          <a:xfrm>
            <a:off x="6052455" y="2275563"/>
            <a:ext cx="1207589" cy="1084188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F4E5FC4-BE13-BF19-51BB-840EF4AF66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8199" t="66528" r="4880" b="3436"/>
          <a:stretch/>
        </p:blipFill>
        <p:spPr>
          <a:xfrm>
            <a:off x="8441212" y="2237364"/>
            <a:ext cx="994523" cy="1109604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6CAB016-54DD-CC76-CBF3-0627790C952C}"/>
              </a:ext>
            </a:extLst>
          </p:cNvPr>
          <p:cNvCxnSpPr>
            <a:cxnSpLocks/>
          </p:cNvCxnSpPr>
          <p:nvPr/>
        </p:nvCxnSpPr>
        <p:spPr>
          <a:xfrm flipV="1">
            <a:off x="5765074" y="2063931"/>
            <a:ext cx="0" cy="1365069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F0C2C64-2873-1692-D407-33BE3092C61C}"/>
              </a:ext>
            </a:extLst>
          </p:cNvPr>
          <p:cNvCxnSpPr/>
          <p:nvPr/>
        </p:nvCxnSpPr>
        <p:spPr>
          <a:xfrm>
            <a:off x="5765074" y="2063931"/>
            <a:ext cx="371420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778CE97-3FE8-0CF1-8FC5-F08A7E7B28D7}"/>
              </a:ext>
            </a:extLst>
          </p:cNvPr>
          <p:cNvSpPr txBox="1"/>
          <p:nvPr/>
        </p:nvSpPr>
        <p:spPr>
          <a:xfrm>
            <a:off x="5765074" y="1540267"/>
            <a:ext cx="1802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Signals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90B055-29BD-5713-02AD-FD34270E1812}"/>
              </a:ext>
            </a:extLst>
          </p:cNvPr>
          <p:cNvSpPr txBox="1"/>
          <p:nvPr/>
        </p:nvSpPr>
        <p:spPr>
          <a:xfrm>
            <a:off x="572589" y="4229133"/>
            <a:ext cx="1066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rgbClr val="0020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Signals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Data generated from a continuous physics process</a:t>
            </a:r>
            <a:endParaRPr lang="ko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934022-0C66-03DD-570D-A3BAC1120C81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4"/>
              </a:rPr>
              <a:t>Diagram inspired from Albert Gu’s Presentation video</a:t>
            </a:r>
            <a:endParaRPr lang="ko-KR" altLang="en-US" sz="1000" dirty="0">
              <a:latin typeface="Gentona Boo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975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38752" y="1588650"/>
                <a:ext cx="4682586" cy="9501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𝑩𝒖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8752" y="1588650"/>
                <a:ext cx="4682586" cy="95015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Diagonalization - Change of Variables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75B6E135-93C7-2EC4-31A8-FC2E1763BC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85314" y="1588650"/>
                <a:ext cx="1960216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𝑪𝑽</m:t>
                      </m:r>
                      <m:acc>
                        <m:accPr>
                          <m:chr m:val="̃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75B6E135-93C7-2EC4-31A8-FC2E1763BC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5314" y="1588650"/>
                <a:ext cx="1960216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720CFF7-6F4A-30BF-CA73-B60FF608134E}"/>
                  </a:ext>
                </a:extLst>
              </p:cNvPr>
              <p:cNvSpPr txBox="1"/>
              <p:nvPr/>
            </p:nvSpPr>
            <p:spPr>
              <a:xfrm>
                <a:off x="3371247" y="2703303"/>
                <a:ext cx="544886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/>
                  <a:t>Iff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𝑨</m:t>
                    </m:r>
                  </m:oMath>
                </a14:m>
                <a:r>
                  <a:rPr lang="en-US" sz="2800" dirty="0"/>
                  <a:t> is diagonal,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1" i="1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sz="2800" b="1" i="1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en-US" sz="2800" dirty="0"/>
                  <a:t> is normal 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720CFF7-6F4A-30BF-CA73-B60FF60813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1247" y="2703303"/>
                <a:ext cx="5448867" cy="523220"/>
              </a:xfrm>
              <a:prstGeom prst="rect">
                <a:avLst/>
              </a:prstGeom>
              <a:blipFill>
                <a:blip r:embed="rId4"/>
                <a:stretch>
                  <a:fillRect t="-10465" r="-112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41BE08-E49B-2073-AA7E-341CA8CB840B}"/>
                  </a:ext>
                </a:extLst>
              </p:cNvPr>
              <p:cNvSpPr txBox="1"/>
              <p:nvPr/>
            </p:nvSpPr>
            <p:spPr>
              <a:xfrm>
                <a:off x="2616419" y="3708118"/>
                <a:ext cx="7178673" cy="8333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acc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∆</m:t>
                                </m:r>
                              </m:num>
                              <m:den>
                                <m:r>
                                  <a:rPr lang="en-US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800" b="1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𝑨</m:t>
                            </m:r>
                          </m:e>
                        </m:d>
                      </m:e>
                      <m:sup>
                        <m:r>
                          <a:rPr lang="en-US" sz="2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d>
                      <m:dPr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∆</m:t>
                            </m:r>
                          </m:num>
                          <m:den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𝑨</m:t>
                        </m:r>
                      </m:e>
                    </m:d>
                  </m:oMath>
                </a14:m>
                <a:r>
                  <a:rPr lang="en-US" sz="2800" dirty="0"/>
                  <a:t> is also diagonal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41BE08-E49B-2073-AA7E-341CA8CB84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6419" y="3708118"/>
                <a:ext cx="7178673" cy="833305"/>
              </a:xfrm>
              <a:prstGeom prst="rect">
                <a:avLst/>
              </a:prstGeom>
              <a:blipFill>
                <a:blip r:embed="rId5"/>
                <a:stretch>
                  <a:fillRect b="-6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4B9643-13A3-C7E8-18DD-0CF943F1F84F}"/>
                  </a:ext>
                </a:extLst>
              </p:cNvPr>
              <p:cNvSpPr txBox="1"/>
              <p:nvPr/>
            </p:nvSpPr>
            <p:spPr>
              <a:xfrm>
                <a:off x="1296399" y="5128966"/>
                <a:ext cx="9849878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rgbClr val="000000"/>
                    </a:solidFill>
                  </a:rPr>
                  <a:t>But not all matrices are normal, and not all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are tractable </a:t>
                </a:r>
                <a:r>
                  <a:rPr lang="en-US" sz="2800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</a:t>
                </a:r>
              </a:p>
              <a:p>
                <a:pPr algn="ctr"/>
                <a:r>
                  <a:rPr lang="en-US" sz="2800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(</a:t>
                </a:r>
                <a:r>
                  <a:rPr lang="en-US" sz="2800" dirty="0" err="1">
                    <a:solidFill>
                      <a:srgbClr val="000000"/>
                    </a:solidFill>
                    <a:sym typeface="Wingdings" panose="05000000000000000000" pitchFamily="2" charset="2"/>
                  </a:rPr>
                  <a:t>HiPPO</a:t>
                </a:r>
                <a:r>
                  <a:rPr lang="en-US" sz="2800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 in particular!)</a:t>
                </a:r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4B9643-13A3-C7E8-18DD-0CF943F1F8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99" y="5128966"/>
                <a:ext cx="9849878" cy="954107"/>
              </a:xfrm>
              <a:prstGeom prst="rect">
                <a:avLst/>
              </a:prstGeom>
              <a:blipFill>
                <a:blip r:embed="rId6"/>
                <a:stretch>
                  <a:fillRect t="-7643" b="-17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527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1226645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1226645"/>
                <a:ext cx="467455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Plus Low Rank (NPLR)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9643-13A3-C7E8-18DD-0CF943F1F84F}"/>
              </a:ext>
            </a:extLst>
          </p:cNvPr>
          <p:cNvSpPr txBox="1"/>
          <p:nvPr/>
        </p:nvSpPr>
        <p:spPr>
          <a:xfrm>
            <a:off x="1216202" y="705863"/>
            <a:ext cx="98498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All </a:t>
            </a:r>
            <a:r>
              <a:rPr lang="en-US" sz="2800" dirty="0" err="1">
                <a:solidFill>
                  <a:srgbClr val="000000"/>
                </a:solidFill>
              </a:rPr>
              <a:t>HiPPO</a:t>
            </a:r>
            <a:r>
              <a:rPr lang="en-US" sz="2800" dirty="0">
                <a:solidFill>
                  <a:srgbClr val="000000"/>
                </a:solidFill>
              </a:rPr>
              <a:t> matrices can be expressed as: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B0A850F-ABB8-9C78-9F77-7872BDDEF8EA}"/>
                  </a:ext>
                </a:extLst>
              </p:cNvPr>
              <p:cNvSpPr txBox="1"/>
              <p:nvPr/>
            </p:nvSpPr>
            <p:spPr>
              <a:xfrm>
                <a:off x="1458676" y="1747427"/>
                <a:ext cx="936493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where</a:t>
                </a:r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𝑽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</a:rPr>
                      <m:t>𝑽</m:t>
                    </m:r>
                    <m:sSup>
                      <m:sSupPr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𝑰</m:t>
                    </m:r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</m:oMath>
                </a14:m>
                <a:r>
                  <a:rPr lang="en-US" sz="2800" dirty="0"/>
                  <a:t> is diagonal, and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</a:rPr>
                      <m:t>𝑷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𝑸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p>
                    </m:sSup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B0A850F-ABB8-9C78-9F77-7872BDDEF8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76" y="1747427"/>
                <a:ext cx="9364930" cy="523220"/>
              </a:xfrm>
              <a:prstGeom prst="rect">
                <a:avLst/>
              </a:prstGeom>
              <a:blipFill>
                <a:blip r:embed="rId3"/>
                <a:stretch>
                  <a:fillRect l="-1301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08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1226645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Content Placeholder 4">
                <a:extLst>
                  <a:ext uri="{FF2B5EF4-FFF2-40B4-BE49-F238E27FC236}">
                    <a16:creationId xmlns:a16="http://schemas.microsoft.com/office/drawing/2014/main" id="{C17A7147-CB2C-FCFE-5DD0-5C5AA5E92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1226645"/>
                <a:ext cx="467455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Plus Low Rank (NPLR)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9643-13A3-C7E8-18DD-0CF943F1F84F}"/>
              </a:ext>
            </a:extLst>
          </p:cNvPr>
          <p:cNvSpPr txBox="1"/>
          <p:nvPr/>
        </p:nvSpPr>
        <p:spPr>
          <a:xfrm>
            <a:off x="1216202" y="705863"/>
            <a:ext cx="98498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All </a:t>
            </a:r>
            <a:r>
              <a:rPr lang="en-US" sz="2800" dirty="0" err="1">
                <a:solidFill>
                  <a:srgbClr val="000000"/>
                </a:solidFill>
              </a:rPr>
              <a:t>HiPPO</a:t>
            </a:r>
            <a:r>
              <a:rPr lang="en-US" sz="2800" dirty="0">
                <a:solidFill>
                  <a:srgbClr val="000000"/>
                </a:solidFill>
              </a:rPr>
              <a:t> matrices can be expressed as: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80A8761C-A0C1-76C5-F991-E8AF2B6F53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4351337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l-GR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𝜦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𝑷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𝑽</m:t>
                                      </m:r>
                                    </m:e>
                                    <m:sup>
                                      <m: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sSup>
                        <m:sSupPr>
                          <m:ctrlPr>
                            <a:rPr lang="en-US" sz="28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80A8761C-A0C1-76C5-F991-E8AF2B6F53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4351337"/>
                <a:ext cx="4674550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C13DE39E-E5A3-4A10-E853-C01AAB1D4E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2788991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Content Placeholder 4">
                <a:extLst>
                  <a:ext uri="{FF2B5EF4-FFF2-40B4-BE49-F238E27FC236}">
                    <a16:creationId xmlns:a16="http://schemas.microsoft.com/office/drawing/2014/main" id="{C13DE39E-E5A3-4A10-E853-C01AAB1D4E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2788991"/>
                <a:ext cx="4674550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FAC8A1A4-3B20-7AD9-1829-AEDFFC9EC5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3309773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FAC8A1A4-3B20-7AD9-1829-AEDFFC9EC5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3309773"/>
                <a:ext cx="4674550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4">
                <a:extLst>
                  <a:ext uri="{FF2B5EF4-FFF2-40B4-BE49-F238E27FC236}">
                    <a16:creationId xmlns:a16="http://schemas.microsoft.com/office/drawing/2014/main" id="{D4113FF5-16F3-C25E-C3E1-3A01DEE16B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54016" y="3830555"/>
                <a:ext cx="5174251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d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Content Placeholder 4">
                <a:extLst>
                  <a:ext uri="{FF2B5EF4-FFF2-40B4-BE49-F238E27FC236}">
                    <a16:creationId xmlns:a16="http://schemas.microsoft.com/office/drawing/2014/main" id="{D4113FF5-16F3-C25E-C3E1-3A01DEE16B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4016" y="3830555"/>
                <a:ext cx="5174251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B0A850F-ABB8-9C78-9F77-7872BDDEF8EA}"/>
                  </a:ext>
                </a:extLst>
              </p:cNvPr>
              <p:cNvSpPr txBox="1"/>
              <p:nvPr/>
            </p:nvSpPr>
            <p:spPr>
              <a:xfrm>
                <a:off x="1458676" y="1747427"/>
                <a:ext cx="936493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where</a:t>
                </a:r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𝑽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</a:rPr>
                      <m:t>𝑽</m:t>
                    </m:r>
                    <m:sSup>
                      <m:sSupPr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𝑰</m:t>
                    </m:r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</m:oMath>
                </a14:m>
                <a:r>
                  <a:rPr lang="en-US" sz="2800" dirty="0"/>
                  <a:t> is diagonal, and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</a:rPr>
                      <m:t>𝑷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𝑸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p>
                    </m:sSup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B0A850F-ABB8-9C78-9F77-7872BDDEF8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76" y="1747427"/>
                <a:ext cx="9364930" cy="523220"/>
              </a:xfrm>
              <a:prstGeom prst="rect">
                <a:avLst/>
              </a:prstGeom>
              <a:blipFill>
                <a:blip r:embed="rId7"/>
                <a:stretch>
                  <a:fillRect l="-1301" t="-11765" b="-34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19DCF624-1243-755F-9C72-CB329EB6A3EA}"/>
              </a:ext>
            </a:extLst>
          </p:cNvPr>
          <p:cNvSpPr txBox="1"/>
          <p:nvPr/>
        </p:nvSpPr>
        <p:spPr>
          <a:xfrm>
            <a:off x="1003900" y="2268209"/>
            <a:ext cx="102744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We can further transform to Diagonal Plus Low Rank (DPLR) form: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Content Placeholder 4">
                <a:extLst>
                  <a:ext uri="{FF2B5EF4-FFF2-40B4-BE49-F238E27FC236}">
                    <a16:creationId xmlns:a16="http://schemas.microsoft.com/office/drawing/2014/main" id="{751B4942-E83E-CF6F-B285-6DE05F9F5E2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4872119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p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</m:d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d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Content Placeholder 4">
                <a:extLst>
                  <a:ext uri="{FF2B5EF4-FFF2-40B4-BE49-F238E27FC236}">
                    <a16:creationId xmlns:a16="http://schemas.microsoft.com/office/drawing/2014/main" id="{751B4942-E83E-CF6F-B285-6DE05F9F5E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4872119"/>
                <a:ext cx="4674550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ontent Placeholder 4">
                <a:extLst>
                  <a:ext uri="{FF2B5EF4-FFF2-40B4-BE49-F238E27FC236}">
                    <a16:creationId xmlns:a16="http://schemas.microsoft.com/office/drawing/2014/main" id="{2C9ADA62-0EFA-3508-234E-9FC7E45993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5392901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p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</m:d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d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Content Placeholder 4">
                <a:extLst>
                  <a:ext uri="{FF2B5EF4-FFF2-40B4-BE49-F238E27FC236}">
                    <a16:creationId xmlns:a16="http://schemas.microsoft.com/office/drawing/2014/main" id="{2C9ADA62-0EFA-3508-234E-9FC7E4599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5392901"/>
                <a:ext cx="4674550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Content Placeholder 4">
                <a:extLst>
                  <a:ext uri="{FF2B5EF4-FFF2-40B4-BE49-F238E27FC236}">
                    <a16:creationId xmlns:a16="http://schemas.microsoft.com/office/drawing/2014/main" id="{30AC633F-DCD2-57CC-BA8F-1E57CA96BA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03866" y="5913683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</m:t>
                          </m:r>
                        </m:e>
                      </m:acc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acc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0" name="Content Placeholder 4">
                <a:extLst>
                  <a:ext uri="{FF2B5EF4-FFF2-40B4-BE49-F238E27FC236}">
                    <a16:creationId xmlns:a16="http://schemas.microsoft.com/office/drawing/2014/main" id="{30AC633F-DCD2-57CC-BA8F-1E57CA96BA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866" y="5913683"/>
                <a:ext cx="4674550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223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11" grpId="0"/>
      <p:bldP spid="38" grpId="0"/>
      <p:bldP spid="39" grpId="0"/>
      <p:bldP spid="4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</m:t>
                          </m:r>
                        </m:e>
                      </m:acc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acc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/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463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</m:t>
                          </m:r>
                        </m:e>
                      </m:acc>
                      <m:sSup>
                        <m:sSupPr>
                          <m:ctrlP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acc>
                        </m:e>
                        <m:sup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/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88F00C-A249-C7AB-3C91-668B6615597B}"/>
                  </a:ext>
                </a:extLst>
              </p:cNvPr>
              <p:cNvSpPr txBox="1"/>
              <p:nvPr/>
            </p:nvSpPr>
            <p:spPr>
              <a:xfrm>
                <a:off x="2197100" y="3176432"/>
                <a:ext cx="8089900" cy="11446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l-GR" sz="28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𝜦</m:t>
                                  </m:r>
                                  <m:r>
                                    <a:rPr lang="en-US" sz="28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</m:acc>
                                  <m:sSup>
                                    <m:sSupPr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1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1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𝑸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88F00C-A249-C7AB-3C91-668B661559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3176432"/>
                <a:ext cx="8089900" cy="11446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196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</m:t>
                          </m:r>
                        </m:e>
                      </m:acc>
                      <m:sSup>
                        <m:sSup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acc>
                        </m:e>
                        <m:sup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Content Placeholder 4">
                <a:extLst>
                  <a:ext uri="{FF2B5EF4-FFF2-40B4-BE49-F238E27FC236}">
                    <a16:creationId xmlns:a16="http://schemas.microsoft.com/office/drawing/2014/main" id="{C80B274C-FE4A-A352-28E7-DAE9425F57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7106" y="1291331"/>
                <a:ext cx="467455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/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E561AA-3E88-7851-46BE-2A0ADFEEA4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1924042"/>
                <a:ext cx="7527617" cy="11446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88F00C-A249-C7AB-3C91-668B6615597B}"/>
                  </a:ext>
                </a:extLst>
              </p:cNvPr>
              <p:cNvSpPr txBox="1"/>
              <p:nvPr/>
            </p:nvSpPr>
            <p:spPr>
              <a:xfrm>
                <a:off x="2197100" y="3176432"/>
                <a:ext cx="8089900" cy="11446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l-GR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𝜦</m:t>
                                  </m:r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</m:acc>
                                  <m:sSup>
                                    <m:sSupPr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1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1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𝑸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88F00C-A249-C7AB-3C91-668B661559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3176432"/>
                <a:ext cx="8089900" cy="11446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/>
              <p:nvPr/>
            </p:nvSpPr>
            <p:spPr>
              <a:xfrm>
                <a:off x="2197100" y="4455894"/>
                <a:ext cx="8089900" cy="12901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∆</m:t>
                                      </m:r>
                                    </m:num>
                                    <m:den>
                                      <m:r>
                                        <a:rPr lang="en-US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l-GR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𝜦</m:t>
                                  </m:r>
                                </m:e>
                              </m:d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acc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7100" y="4455894"/>
                <a:ext cx="8089900" cy="129016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320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/>
              <p:nvPr/>
            </p:nvSpPr>
            <p:spPr>
              <a:xfrm>
                <a:off x="2050731" y="1083213"/>
                <a:ext cx="8089900" cy="12901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∆</m:t>
                                      </m:r>
                                    </m:num>
                                    <m:den>
                                      <m:r>
                                        <a:rPr lang="en-US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l-GR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𝜦</m:t>
                                  </m:r>
                                </m:e>
                              </m:d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acc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0731" y="1083213"/>
                <a:ext cx="8089900" cy="12901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C7AA9C5-3F71-83A2-EEC4-7C9B0BB9FE86}"/>
              </a:ext>
            </a:extLst>
          </p:cNvPr>
          <p:cNvSpPr txBox="1"/>
          <p:nvPr/>
        </p:nvSpPr>
        <p:spPr>
          <a:xfrm>
            <a:off x="3790631" y="2458942"/>
            <a:ext cx="4610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20A5"/>
                </a:solidFill>
              </a:rPr>
              <a:t>Diagonal</a:t>
            </a:r>
            <a:r>
              <a:rPr lang="en-US" sz="2800" dirty="0"/>
              <a:t> Plus </a:t>
            </a:r>
            <a:r>
              <a:rPr lang="en-US" sz="2800" dirty="0">
                <a:solidFill>
                  <a:srgbClr val="ED7C24"/>
                </a:solidFill>
              </a:rPr>
              <a:t>Low Rank</a:t>
            </a:r>
          </a:p>
        </p:txBody>
      </p:sp>
    </p:spTree>
    <p:extLst>
      <p:ext uri="{BB962C8B-B14F-4D97-AF65-F5344CB8AC3E}">
        <p14:creationId xmlns:p14="http://schemas.microsoft.com/office/powerpoint/2010/main" val="205464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/>
              <p:nvPr/>
            </p:nvSpPr>
            <p:spPr>
              <a:xfrm>
                <a:off x="2050731" y="1083213"/>
                <a:ext cx="8089900" cy="12901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∆</m:t>
                                      </m:r>
                                    </m:num>
                                    <m:den>
                                      <m:r>
                                        <a:rPr lang="en-US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l-GR" sz="28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𝜦</m:t>
                                  </m:r>
                                </m:e>
                              </m:d>
                              <m:r>
                                <a:rPr lang="en-US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acc>
                              <m:sSup>
                                <m:sSupPr>
                                  <m:ctrlP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8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6417F9F-63E8-783F-C1F5-F1FC1A47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0731" y="1083213"/>
                <a:ext cx="8089900" cy="12901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C7AA9C5-3F71-83A2-EEC4-7C9B0BB9FE86}"/>
              </a:ext>
            </a:extLst>
          </p:cNvPr>
          <p:cNvSpPr txBox="1"/>
          <p:nvPr/>
        </p:nvSpPr>
        <p:spPr>
          <a:xfrm>
            <a:off x="3790631" y="2458942"/>
            <a:ext cx="4610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20A5"/>
                </a:solidFill>
              </a:rPr>
              <a:t>Diagonal</a:t>
            </a:r>
            <a:r>
              <a:rPr lang="en-US" sz="2800" dirty="0"/>
              <a:t> Plus </a:t>
            </a:r>
            <a:r>
              <a:rPr lang="en-US" sz="2800" dirty="0">
                <a:solidFill>
                  <a:srgbClr val="ED7C24"/>
                </a:solidFill>
              </a:rPr>
              <a:t>Low Rank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648BC9-5377-AE08-5D04-41195EE25196}"/>
              </a:ext>
            </a:extLst>
          </p:cNvPr>
          <p:cNvSpPr txBox="1"/>
          <p:nvPr/>
        </p:nvSpPr>
        <p:spPr>
          <a:xfrm>
            <a:off x="2380931" y="3220130"/>
            <a:ext cx="74294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Woodbury Identity: Inverse of DPLR is also DPLR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D6C5B0-6BE8-1A93-86FA-888C5ADA1831}"/>
                  </a:ext>
                </a:extLst>
              </p:cNvPr>
              <p:cNvSpPr txBox="1"/>
              <p:nvPr/>
            </p:nvSpPr>
            <p:spPr>
              <a:xfrm>
                <a:off x="1568130" y="4080370"/>
                <a:ext cx="905510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d>
                      <m:dPr>
                        <m:ctrlPr>
                          <a:rPr lang="en-US" sz="2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𝑫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𝑳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d>
                    <m:d>
                      <m:dPr>
                        <m:ctrlPr>
                          <a:rPr lang="en-US" sz="2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𝑫</m:t>
                            </m:r>
                          </m:e>
                          <m:sub>
                            <m: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𝑳</m:t>
                            </m:r>
                          </m:e>
                          <m:sub>
                            <m: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28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sz="2800" b="1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D6C5B0-6BE8-1A93-86FA-888C5ADA18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130" y="4080370"/>
                <a:ext cx="9055100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Left Brace 12">
            <a:extLst>
              <a:ext uri="{FF2B5EF4-FFF2-40B4-BE49-F238E27FC236}">
                <a16:creationId xmlns:a16="http://schemas.microsoft.com/office/drawing/2014/main" id="{9C324DC8-3BFF-A646-7127-7E9CAE660134}"/>
              </a:ext>
            </a:extLst>
          </p:cNvPr>
          <p:cNvSpPr/>
          <p:nvPr/>
        </p:nvSpPr>
        <p:spPr>
          <a:xfrm rot="16200000">
            <a:off x="5957967" y="4248090"/>
            <a:ext cx="181158" cy="838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2B2E981-10BF-DBA7-2271-81621F2BCF94}"/>
              </a:ext>
            </a:extLst>
          </p:cNvPr>
          <p:cNvSpPr/>
          <p:nvPr/>
        </p:nvSpPr>
        <p:spPr>
          <a:xfrm rot="16200000">
            <a:off x="7198901" y="4230279"/>
            <a:ext cx="181158" cy="838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803FF49-8EBF-8D5C-EF40-6078A0F6BBFC}"/>
              </a:ext>
            </a:extLst>
          </p:cNvPr>
          <p:cNvSpPr/>
          <p:nvPr/>
        </p:nvSpPr>
        <p:spPr>
          <a:xfrm rot="16200000">
            <a:off x="8439835" y="4230278"/>
            <a:ext cx="181158" cy="838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06763400-7868-7863-4E42-2A83366F6633}"/>
              </a:ext>
            </a:extLst>
          </p:cNvPr>
          <p:cNvSpPr/>
          <p:nvPr/>
        </p:nvSpPr>
        <p:spPr>
          <a:xfrm rot="16200000">
            <a:off x="9630952" y="4218755"/>
            <a:ext cx="181158" cy="838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A26BFE4-EAE5-18A0-E553-1CF4501D0AB4}"/>
                  </a:ext>
                </a:extLst>
              </p:cNvPr>
              <p:cNvSpPr txBox="1"/>
              <p:nvPr/>
            </p:nvSpPr>
            <p:spPr>
              <a:xfrm>
                <a:off x="5676580" y="4826264"/>
                <a:ext cx="8382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A26BFE4-EAE5-18A0-E553-1CF4501D0A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6580" y="4826264"/>
                <a:ext cx="83820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A9D1C6D-B5F7-FE03-C71F-AB439098088B}"/>
                  </a:ext>
                </a:extLst>
              </p:cNvPr>
              <p:cNvSpPr txBox="1"/>
              <p:nvPr/>
            </p:nvSpPr>
            <p:spPr>
              <a:xfrm>
                <a:off x="6937226" y="4813874"/>
                <a:ext cx="8382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𝑁𝑟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A9D1C6D-B5F7-FE03-C71F-AB43909808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226" y="4813874"/>
                <a:ext cx="83820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65E124-E718-0A1B-F956-BDE13929B04F}"/>
                  </a:ext>
                </a:extLst>
              </p:cNvPr>
              <p:cNvSpPr txBox="1"/>
              <p:nvPr/>
            </p:nvSpPr>
            <p:spPr>
              <a:xfrm>
                <a:off x="8111314" y="4797689"/>
                <a:ext cx="8382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𝑁𝑟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65E124-E718-0A1B-F956-BDE13929B0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1314" y="4797689"/>
                <a:ext cx="8382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A385B66-30E2-B6B5-35C5-7593DE7E13E6}"/>
                  </a:ext>
                </a:extLst>
              </p:cNvPr>
              <p:cNvSpPr txBox="1"/>
              <p:nvPr/>
            </p:nvSpPr>
            <p:spPr>
              <a:xfrm>
                <a:off x="9285402" y="4788210"/>
                <a:ext cx="8382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𝑁𝑟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A385B66-30E2-B6B5-35C5-7593DE7E13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5402" y="4788210"/>
                <a:ext cx="83820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5A5A61A-B767-1322-C066-9A880152C215}"/>
                  </a:ext>
                </a:extLst>
              </p:cNvPr>
              <p:cNvSpPr txBox="1"/>
              <p:nvPr/>
            </p:nvSpPr>
            <p:spPr>
              <a:xfrm>
                <a:off x="7187560" y="5442851"/>
                <a:ext cx="151162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~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2800" dirty="0"/>
                  <a:t> !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5A5A61A-B767-1322-C066-9A880152C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7560" y="5442851"/>
                <a:ext cx="1511620" cy="523220"/>
              </a:xfrm>
              <a:prstGeom prst="rect">
                <a:avLst/>
              </a:prstGeom>
              <a:blipFill>
                <a:blip r:embed="rId8"/>
                <a:stretch>
                  <a:fillRect t="-11628" r="-2823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E060E660-07D5-F6E1-4ACD-7190F7965D5D}"/>
              </a:ext>
            </a:extLst>
          </p:cNvPr>
          <p:cNvSpPr txBox="1">
            <a:spLocks/>
          </p:cNvSpPr>
          <p:nvPr/>
        </p:nvSpPr>
        <p:spPr>
          <a:xfrm>
            <a:off x="2380931" y="5402327"/>
            <a:ext cx="3925572" cy="843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ED7C24"/>
              </a:buClr>
              <a:buFont typeface="Wingdings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r">
              <a:buNone/>
            </a:pPr>
            <a:r>
              <a:rPr lang="en-US" sz="2800" dirty="0">
                <a:solidFill>
                  <a:schemeClr val="tx1"/>
                </a:solidFill>
              </a:rPr>
              <a:t>Product is also DPLR</a:t>
            </a:r>
          </a:p>
        </p:txBody>
      </p:sp>
    </p:spTree>
    <p:extLst>
      <p:ext uri="{BB962C8B-B14F-4D97-AF65-F5344CB8AC3E}">
        <p14:creationId xmlns:p14="http://schemas.microsoft.com/office/powerpoint/2010/main" val="101092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(Recurrent)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322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(Recurrent)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0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0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0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0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  <a:blipFill>
                <a:blip r:embed="rId4"/>
                <a:stretch>
                  <a:fillRect b="-195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857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range dependency challenge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2050" name="Picture 2" descr="A soundwave being zoomed into from the scale of one second to one millisecond, displaying the detail of the wave at that minute level.">
            <a:extLst>
              <a:ext uri="{FF2B5EF4-FFF2-40B4-BE49-F238E27FC236}">
                <a16:creationId xmlns:a16="http://schemas.microsoft.com/office/drawing/2014/main" id="{C227420F-7AC3-50D5-8A76-5947B4640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75" y="1761887"/>
            <a:ext cx="542925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38479-BC05-D3A5-04F9-DBDA6BF7D560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3"/>
              </a:rPr>
              <a:t>Audio signal image</a:t>
            </a:r>
            <a:endParaRPr lang="ko-KR" altLang="en-US" sz="1000" dirty="0">
              <a:latin typeface="Gentona Book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ED72EF-9AF0-9C59-07B3-E0BE808EE0D9}"/>
              </a:ext>
            </a:extLst>
          </p:cNvPr>
          <p:cNvSpPr txBox="1"/>
          <p:nvPr/>
        </p:nvSpPr>
        <p:spPr>
          <a:xfrm>
            <a:off x="749116" y="4798434"/>
            <a:ext cx="110612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Audio waveforms are </a:t>
            </a: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sampled at high-rate </a:t>
            </a: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ex) </a:t>
            </a:r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6000+ samples per second</a:t>
            </a:r>
            <a:b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				&amp;</a:t>
            </a:r>
            <a:b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			Large Dataset Size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0949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(Recurrent)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800" b="1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  <a:blipFill>
                <a:blip r:embed="rId4"/>
                <a:stretch>
                  <a:fillRect b="-195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BC0688-FBC4-72BA-0C3D-8C1959D7F188}"/>
              </a:ext>
            </a:extLst>
          </p:cNvPr>
          <p:cNvCxnSpPr>
            <a:cxnSpLocks/>
            <a:stCxn id="30" idx="1"/>
          </p:cNvCxnSpPr>
          <p:nvPr/>
        </p:nvCxnSpPr>
        <p:spPr>
          <a:xfrm>
            <a:off x="7137401" y="2893654"/>
            <a:ext cx="901699" cy="433746"/>
          </a:xfrm>
          <a:prstGeom prst="straightConnector1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/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solidFill>
                      <a:srgbClr val="ED7C24"/>
                    </a:solidFill>
                  </a:rPr>
                  <a:t> </a:t>
                </a:r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blipFill>
                <a:blip r:embed="rId5"/>
                <a:stretch>
                  <a:fillRect r="-1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eft Brace 29">
            <a:extLst>
              <a:ext uri="{FF2B5EF4-FFF2-40B4-BE49-F238E27FC236}">
                <a16:creationId xmlns:a16="http://schemas.microsoft.com/office/drawing/2014/main" id="{9CC60C0B-3679-BC3E-5AD6-2A6FCBE83FBA}"/>
              </a:ext>
            </a:extLst>
          </p:cNvPr>
          <p:cNvSpPr/>
          <p:nvPr/>
        </p:nvSpPr>
        <p:spPr>
          <a:xfrm rot="16200000">
            <a:off x="7046821" y="2447474"/>
            <a:ext cx="181159" cy="711200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057D164C-9BAA-7A3F-34EB-BB812E3F50CF}"/>
              </a:ext>
            </a:extLst>
          </p:cNvPr>
          <p:cNvSpPr/>
          <p:nvPr/>
        </p:nvSpPr>
        <p:spPr>
          <a:xfrm rot="16200000">
            <a:off x="6348322" y="1942830"/>
            <a:ext cx="181159" cy="2387603"/>
          </a:xfrm>
          <a:prstGeom prst="leftBrace">
            <a:avLst/>
          </a:prstGeom>
          <a:ln w="19050">
            <a:solidFill>
              <a:srgbClr val="0020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A5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D9B4F62-9C21-15DE-2027-9A5F6FC19A52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6438901" y="3227211"/>
            <a:ext cx="1" cy="327841"/>
          </a:xfrm>
          <a:prstGeom prst="straightConnector1">
            <a:avLst/>
          </a:prstGeom>
          <a:ln w="19050">
            <a:solidFill>
              <a:srgbClr val="0020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/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0020A5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>
                    <a:solidFill>
                      <a:srgbClr val="0020A5"/>
                    </a:solidFill>
                  </a:rPr>
                  <a:t> </a:t>
                </a:r>
                <a:endParaRPr lang="en-US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Left Brace 35">
            <a:extLst>
              <a:ext uri="{FF2B5EF4-FFF2-40B4-BE49-F238E27FC236}">
                <a16:creationId xmlns:a16="http://schemas.microsoft.com/office/drawing/2014/main" id="{58735BBD-142D-7805-75D7-D5EF8B58D033}"/>
              </a:ext>
            </a:extLst>
          </p:cNvPr>
          <p:cNvSpPr/>
          <p:nvPr/>
        </p:nvSpPr>
        <p:spPr>
          <a:xfrm rot="16200000">
            <a:off x="4248683" y="2296311"/>
            <a:ext cx="181160" cy="102427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A9CCC1-101D-1332-3E1D-192DB10A7A6C}"/>
              </a:ext>
            </a:extLst>
          </p:cNvPr>
          <p:cNvCxnSpPr>
            <a:cxnSpLocks/>
          </p:cNvCxnSpPr>
          <p:nvPr/>
        </p:nvCxnSpPr>
        <p:spPr>
          <a:xfrm flipH="1">
            <a:off x="4006850" y="2899028"/>
            <a:ext cx="334000" cy="4283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/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9634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(Recurrent)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  <a:blipFill>
                <a:blip r:embed="rId4"/>
                <a:stretch>
                  <a:fillRect b="-195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BC0688-FBC4-72BA-0C3D-8C1959D7F188}"/>
              </a:ext>
            </a:extLst>
          </p:cNvPr>
          <p:cNvCxnSpPr>
            <a:cxnSpLocks/>
            <a:stCxn id="30" idx="1"/>
          </p:cNvCxnSpPr>
          <p:nvPr/>
        </p:nvCxnSpPr>
        <p:spPr>
          <a:xfrm>
            <a:off x="7137401" y="2893654"/>
            <a:ext cx="901699" cy="4337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/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blipFill>
                <a:blip r:embed="rId5"/>
                <a:stretch>
                  <a:fillRect r="-1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eft Brace 29">
            <a:extLst>
              <a:ext uri="{FF2B5EF4-FFF2-40B4-BE49-F238E27FC236}">
                <a16:creationId xmlns:a16="http://schemas.microsoft.com/office/drawing/2014/main" id="{9CC60C0B-3679-BC3E-5AD6-2A6FCBE83FBA}"/>
              </a:ext>
            </a:extLst>
          </p:cNvPr>
          <p:cNvSpPr/>
          <p:nvPr/>
        </p:nvSpPr>
        <p:spPr>
          <a:xfrm rot="16200000">
            <a:off x="7046821" y="2447474"/>
            <a:ext cx="181159" cy="711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057D164C-9BAA-7A3F-34EB-BB812E3F50CF}"/>
              </a:ext>
            </a:extLst>
          </p:cNvPr>
          <p:cNvSpPr/>
          <p:nvPr/>
        </p:nvSpPr>
        <p:spPr>
          <a:xfrm rot="16200000">
            <a:off x="6348322" y="1942830"/>
            <a:ext cx="181159" cy="238760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A5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D9B4F62-9C21-15DE-2027-9A5F6FC19A52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6438901" y="3227211"/>
            <a:ext cx="1" cy="327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/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Left Brace 35">
            <a:extLst>
              <a:ext uri="{FF2B5EF4-FFF2-40B4-BE49-F238E27FC236}">
                <a16:creationId xmlns:a16="http://schemas.microsoft.com/office/drawing/2014/main" id="{58735BBD-142D-7805-75D7-D5EF8B58D033}"/>
              </a:ext>
            </a:extLst>
          </p:cNvPr>
          <p:cNvSpPr/>
          <p:nvPr/>
        </p:nvSpPr>
        <p:spPr>
          <a:xfrm rot="16200000">
            <a:off x="4248683" y="2296311"/>
            <a:ext cx="181160" cy="102427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A9CCC1-101D-1332-3E1D-192DB10A7A6C}"/>
              </a:ext>
            </a:extLst>
          </p:cNvPr>
          <p:cNvCxnSpPr>
            <a:cxnSpLocks/>
          </p:cNvCxnSpPr>
          <p:nvPr/>
        </p:nvCxnSpPr>
        <p:spPr>
          <a:xfrm flipH="1">
            <a:off x="4006850" y="2899028"/>
            <a:ext cx="334000" cy="4283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/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">
                <a:extLst>
                  <a:ext uri="{FF2B5EF4-FFF2-40B4-BE49-F238E27FC236}">
                    <a16:creationId xmlns:a16="http://schemas.microsoft.com/office/drawing/2014/main" id="{20ECDCE5-27C8-FC70-F575-5A799EBE4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12925" y="4232302"/>
                <a:ext cx="1960216" cy="843718"/>
              </a:xfrm>
            </p:spPr>
            <p:txBody>
              <a:bodyPr>
                <a:normAutofit/>
              </a:bodyPr>
              <a:lstStyle/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Content Placeholder 4">
                <a:extLst>
                  <a:ext uri="{FF2B5EF4-FFF2-40B4-BE49-F238E27FC236}">
                    <a16:creationId xmlns:a16="http://schemas.microsoft.com/office/drawing/2014/main" id="{20ECDCE5-27C8-FC70-F575-5A799EBE4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12925" y="4232302"/>
                <a:ext cx="1960216" cy="843718"/>
              </a:xfr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Content Placeholder 4">
                <a:extLst>
                  <a:ext uri="{FF2B5EF4-FFF2-40B4-BE49-F238E27FC236}">
                    <a16:creationId xmlns:a16="http://schemas.microsoft.com/office/drawing/2014/main" id="{F8F5486B-0F18-5F2B-0712-4B41CD65A0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53939" y="4370652"/>
                <a:ext cx="1461699" cy="51587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Content Placeholder 4">
                <a:extLst>
                  <a:ext uri="{FF2B5EF4-FFF2-40B4-BE49-F238E27FC236}">
                    <a16:creationId xmlns:a16="http://schemas.microsoft.com/office/drawing/2014/main" id="{F8F5486B-0F18-5F2B-0712-4B41CD65A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3939" y="4370652"/>
                <a:ext cx="1461699" cy="51587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Left Brace 45">
            <a:extLst>
              <a:ext uri="{FF2B5EF4-FFF2-40B4-BE49-F238E27FC236}">
                <a16:creationId xmlns:a16="http://schemas.microsoft.com/office/drawing/2014/main" id="{54F13DEC-246E-EDDA-FAD6-376BFA25CC3C}"/>
              </a:ext>
            </a:extLst>
          </p:cNvPr>
          <p:cNvSpPr/>
          <p:nvPr/>
        </p:nvSpPr>
        <p:spPr>
          <a:xfrm rot="16200000">
            <a:off x="5826303" y="4431510"/>
            <a:ext cx="217442" cy="702959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D9A602B-DC66-1021-4B7B-AE27A9634B4F}"/>
              </a:ext>
            </a:extLst>
          </p:cNvPr>
          <p:cNvCxnSpPr>
            <a:cxnSpLocks/>
            <a:stCxn id="46" idx="1"/>
          </p:cNvCxnSpPr>
          <p:nvPr/>
        </p:nvCxnSpPr>
        <p:spPr>
          <a:xfrm>
            <a:off x="5935025" y="4891711"/>
            <a:ext cx="0" cy="369332"/>
          </a:xfrm>
          <a:prstGeom prst="straightConnector1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C16EB13-C3CB-0CEB-F45F-B43CF844960A}"/>
                  </a:ext>
                </a:extLst>
              </p:cNvPr>
              <p:cNvSpPr txBox="1"/>
              <p:nvPr/>
            </p:nvSpPr>
            <p:spPr>
              <a:xfrm>
                <a:off x="5549904" y="5351453"/>
                <a:ext cx="736600" cy="4110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solidFill>
                      <a:srgbClr val="ED7C24"/>
                    </a:solidFill>
                  </a:rPr>
                  <a:t> </a:t>
                </a:r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C16EB13-C3CB-0CEB-F45F-B43CF8449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904" y="5351453"/>
                <a:ext cx="736600" cy="411010"/>
              </a:xfrm>
              <a:prstGeom prst="rect">
                <a:avLst/>
              </a:prstGeom>
              <a:blipFill>
                <a:blip r:embed="rId10"/>
                <a:stretch>
                  <a:fillRect r="-19835" b="-2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6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(Recurrent)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4">
                <a:extLst>
                  <a:ext uri="{FF2B5EF4-FFF2-40B4-BE49-F238E27FC236}">
                    <a16:creationId xmlns:a16="http://schemas.microsoft.com/office/drawing/2014/main" id="{92B10099-1DC6-B655-7664-CAE831EB5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003" y="1361328"/>
                <a:ext cx="3925572" cy="84371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4">
                <a:extLst>
                  <a:ext uri="{FF2B5EF4-FFF2-40B4-BE49-F238E27FC236}">
                    <a16:creationId xmlns:a16="http://schemas.microsoft.com/office/drawing/2014/main" id="{FAA5FEC0-6C57-B606-D37C-12F930E539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85" y="1138501"/>
                <a:ext cx="3925572" cy="84371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̂"/>
                              <m:ctrlP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</m:d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𝑩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4">
                <a:extLst>
                  <a:ext uri="{FF2B5EF4-FFF2-40B4-BE49-F238E27FC236}">
                    <a16:creationId xmlns:a16="http://schemas.microsoft.com/office/drawing/2014/main" id="{7579FCCF-0BD4-7F8A-1D56-469DE9CD0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1906" y="1981059"/>
                <a:ext cx="5222883" cy="843718"/>
              </a:xfrm>
              <a:prstGeom prst="rect">
                <a:avLst/>
              </a:prstGeom>
              <a:blipFill>
                <a:blip r:embed="rId4"/>
                <a:stretch>
                  <a:fillRect b="-195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BC0688-FBC4-72BA-0C3D-8C1959D7F188}"/>
              </a:ext>
            </a:extLst>
          </p:cNvPr>
          <p:cNvCxnSpPr>
            <a:cxnSpLocks/>
            <a:stCxn id="30" idx="1"/>
          </p:cNvCxnSpPr>
          <p:nvPr/>
        </p:nvCxnSpPr>
        <p:spPr>
          <a:xfrm>
            <a:off x="7137401" y="2893654"/>
            <a:ext cx="901699" cy="4337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/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0A7515F-7A3C-0F2B-EBD8-9B6431DCF8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700" y="3327400"/>
                <a:ext cx="736600" cy="369332"/>
              </a:xfrm>
              <a:prstGeom prst="rect">
                <a:avLst/>
              </a:prstGeom>
              <a:blipFill>
                <a:blip r:embed="rId5"/>
                <a:stretch>
                  <a:fillRect r="-1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eft Brace 29">
            <a:extLst>
              <a:ext uri="{FF2B5EF4-FFF2-40B4-BE49-F238E27FC236}">
                <a16:creationId xmlns:a16="http://schemas.microsoft.com/office/drawing/2014/main" id="{9CC60C0B-3679-BC3E-5AD6-2A6FCBE83FBA}"/>
              </a:ext>
            </a:extLst>
          </p:cNvPr>
          <p:cNvSpPr/>
          <p:nvPr/>
        </p:nvSpPr>
        <p:spPr>
          <a:xfrm rot="16200000">
            <a:off x="7046821" y="2447474"/>
            <a:ext cx="181159" cy="7112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057D164C-9BAA-7A3F-34EB-BB812E3F50CF}"/>
              </a:ext>
            </a:extLst>
          </p:cNvPr>
          <p:cNvSpPr/>
          <p:nvPr/>
        </p:nvSpPr>
        <p:spPr>
          <a:xfrm rot="16200000">
            <a:off x="6348322" y="1942830"/>
            <a:ext cx="181159" cy="238760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A5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D9B4F62-9C21-15DE-2027-9A5F6FC19A52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6438901" y="3227211"/>
            <a:ext cx="1" cy="327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/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5E58EE-3EA8-AB0D-7E67-CFD432E85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681" y="3555052"/>
                <a:ext cx="7366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Left Brace 35">
            <a:extLst>
              <a:ext uri="{FF2B5EF4-FFF2-40B4-BE49-F238E27FC236}">
                <a16:creationId xmlns:a16="http://schemas.microsoft.com/office/drawing/2014/main" id="{58735BBD-142D-7805-75D7-D5EF8B58D033}"/>
              </a:ext>
            </a:extLst>
          </p:cNvPr>
          <p:cNvSpPr/>
          <p:nvPr/>
        </p:nvSpPr>
        <p:spPr>
          <a:xfrm rot="16200000">
            <a:off x="4248683" y="2296311"/>
            <a:ext cx="181160" cy="102427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A9CCC1-101D-1332-3E1D-192DB10A7A6C}"/>
              </a:ext>
            </a:extLst>
          </p:cNvPr>
          <p:cNvCxnSpPr>
            <a:cxnSpLocks/>
          </p:cNvCxnSpPr>
          <p:nvPr/>
        </p:nvCxnSpPr>
        <p:spPr>
          <a:xfrm flipH="1">
            <a:off x="4006850" y="2899028"/>
            <a:ext cx="334000" cy="4283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/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2F2065F-44A0-B120-EC1B-F1B9121102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7588" y="3370386"/>
                <a:ext cx="73660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">
                <a:extLst>
                  <a:ext uri="{FF2B5EF4-FFF2-40B4-BE49-F238E27FC236}">
                    <a16:creationId xmlns:a16="http://schemas.microsoft.com/office/drawing/2014/main" id="{20ECDCE5-27C8-FC70-F575-5A799EBE4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12925" y="4232302"/>
                <a:ext cx="1960216" cy="843718"/>
              </a:xfrm>
            </p:spPr>
            <p:txBody>
              <a:bodyPr>
                <a:normAutofit/>
              </a:bodyPr>
              <a:lstStyle/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Content Placeholder 4">
                <a:extLst>
                  <a:ext uri="{FF2B5EF4-FFF2-40B4-BE49-F238E27FC236}">
                    <a16:creationId xmlns:a16="http://schemas.microsoft.com/office/drawing/2014/main" id="{20ECDCE5-27C8-FC70-F575-5A799EBE4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12925" y="4232302"/>
                <a:ext cx="1960216" cy="843718"/>
              </a:xfr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Content Placeholder 4">
                <a:extLst>
                  <a:ext uri="{FF2B5EF4-FFF2-40B4-BE49-F238E27FC236}">
                    <a16:creationId xmlns:a16="http://schemas.microsoft.com/office/drawing/2014/main" id="{F8F5486B-0F18-5F2B-0712-4B41CD65A0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53939" y="4370652"/>
                <a:ext cx="1461699" cy="51587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acc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5" name="Content Placeholder 4">
                <a:extLst>
                  <a:ext uri="{FF2B5EF4-FFF2-40B4-BE49-F238E27FC236}">
                    <a16:creationId xmlns:a16="http://schemas.microsoft.com/office/drawing/2014/main" id="{F8F5486B-0F18-5F2B-0712-4B41CD65A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3939" y="4370652"/>
                <a:ext cx="1461699" cy="51587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Left Brace 45">
            <a:extLst>
              <a:ext uri="{FF2B5EF4-FFF2-40B4-BE49-F238E27FC236}">
                <a16:creationId xmlns:a16="http://schemas.microsoft.com/office/drawing/2014/main" id="{54F13DEC-246E-EDDA-FAD6-376BFA25CC3C}"/>
              </a:ext>
            </a:extLst>
          </p:cNvPr>
          <p:cNvSpPr/>
          <p:nvPr/>
        </p:nvSpPr>
        <p:spPr>
          <a:xfrm rot="16200000">
            <a:off x="5826303" y="4431510"/>
            <a:ext cx="217442" cy="702959"/>
          </a:xfrm>
          <a:prstGeom prst="leftBrace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D9A602B-DC66-1021-4B7B-AE27A9634B4F}"/>
              </a:ext>
            </a:extLst>
          </p:cNvPr>
          <p:cNvCxnSpPr>
            <a:cxnSpLocks/>
            <a:stCxn id="46" idx="1"/>
          </p:cNvCxnSpPr>
          <p:nvPr/>
        </p:nvCxnSpPr>
        <p:spPr>
          <a:xfrm>
            <a:off x="5935025" y="4891711"/>
            <a:ext cx="0" cy="369332"/>
          </a:xfrm>
          <a:prstGeom prst="straightConnector1">
            <a:avLst/>
          </a:prstGeom>
          <a:ln w="1905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C16EB13-C3CB-0CEB-F45F-B43CF844960A}"/>
                  </a:ext>
                </a:extLst>
              </p:cNvPr>
              <p:cNvSpPr txBox="1"/>
              <p:nvPr/>
            </p:nvSpPr>
            <p:spPr>
              <a:xfrm>
                <a:off x="5549904" y="5351453"/>
                <a:ext cx="736600" cy="4110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C16EB13-C3CB-0CEB-F45F-B43CF8449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904" y="5351453"/>
                <a:ext cx="736600" cy="411010"/>
              </a:xfrm>
              <a:prstGeom prst="rect">
                <a:avLst/>
              </a:prstGeom>
              <a:blipFill>
                <a:blip r:embed="rId10"/>
                <a:stretch>
                  <a:fillRect r="-19835" b="-2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E09BC1C-C972-B223-CD15-FE9224EDA247}"/>
                  </a:ext>
                </a:extLst>
              </p:cNvPr>
              <p:cNvSpPr txBox="1"/>
              <p:nvPr/>
            </p:nvSpPr>
            <p:spPr>
              <a:xfrm>
                <a:off x="1405710" y="4322470"/>
                <a:ext cx="917903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0" i="0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"</m:t>
                    </m:r>
                    <m:r>
                      <m:rPr>
                        <m:sty m:val="p"/>
                      </m:rPr>
                      <a:rPr lang="en-US" sz="3200" b="0" i="0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32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sz="3200" b="0" i="1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</a:rPr>
                      <m:t>"</m:t>
                    </m:r>
                  </m:oMath>
                </a14:m>
                <a:r>
                  <a:rPr lang="en-US" sz="3200" dirty="0">
                    <a:solidFill>
                      <a:srgbClr val="ED7C24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E09BC1C-C972-B223-CD15-FE9224EDA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5710" y="4322470"/>
                <a:ext cx="917903" cy="584775"/>
              </a:xfrm>
              <a:prstGeom prst="rect">
                <a:avLst/>
              </a:prstGeom>
              <a:blipFill>
                <a:blip r:embed="rId11"/>
                <a:stretch>
                  <a:fillRect r="-42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2D853374-6EF4-09D1-8BA0-5F118B0CFF58}"/>
              </a:ext>
            </a:extLst>
          </p:cNvPr>
          <p:cNvSpPr/>
          <p:nvPr/>
        </p:nvSpPr>
        <p:spPr>
          <a:xfrm rot="19539746">
            <a:off x="3450020" y="2251649"/>
            <a:ext cx="272839" cy="3302349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A5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1BC295-B74B-0D41-A8E4-361E21B372F5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928285" y="3979774"/>
            <a:ext cx="545509" cy="379675"/>
          </a:xfrm>
          <a:prstGeom prst="straightConnector1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0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/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/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For</a:t>
                </a:r>
                <a:r>
                  <a:rPr lang="en-US" sz="28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blipFill>
                <a:blip r:embed="rId3"/>
                <a:stretch>
                  <a:fillRect l="-4751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779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/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/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For</a:t>
                </a:r>
                <a:r>
                  <a:rPr lang="en-US" sz="28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blipFill>
                <a:blip r:embed="rId5"/>
                <a:stretch>
                  <a:fillRect l="-4751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C07E58B-7409-5881-C1F6-E056B21C4E79}"/>
                  </a:ext>
                </a:extLst>
              </p:cNvPr>
              <p:cNvSpPr txBox="1"/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en-US" sz="28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C07E58B-7409-5881-C1F6-E056B21C4E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3155BCB-6C89-CE50-168D-778AEF80EF9C}"/>
                  </a:ext>
                </a:extLst>
              </p:cNvPr>
              <p:cNvSpPr txBox="1"/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3155BCB-6C89-CE50-168D-778AEF80EF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948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/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/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For</a:t>
                </a:r>
                <a:r>
                  <a:rPr lang="en-US" sz="28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blipFill>
                <a:blip r:embed="rId5"/>
                <a:stretch>
                  <a:fillRect l="-4751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4B3E4B-126C-1154-4A8B-43AF829364D6}"/>
                  </a:ext>
                </a:extLst>
              </p:cNvPr>
              <p:cNvSpPr txBox="1"/>
              <p:nvPr/>
            </p:nvSpPr>
            <p:spPr>
              <a:xfrm>
                <a:off x="2245540" y="3993640"/>
                <a:ext cx="7031492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en-US" sz="2800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</m:acc>
                      </m:e>
                      <m:sup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is an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operation again </a:t>
                </a:r>
                <a:r>
                  <a:rPr lang="en-US" sz="2800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</a:t>
                </a:r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4B3E4B-126C-1154-4A8B-43AF829364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5540" y="3993640"/>
                <a:ext cx="7031492" cy="523220"/>
              </a:xfrm>
              <a:prstGeom prst="rect">
                <a:avLst/>
              </a:prstGeom>
              <a:blipFill>
                <a:blip r:embed="rId6"/>
                <a:stretch>
                  <a:fillRect t="-13953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4FD9FB9-6422-6EC4-04F2-6802B25A23BA}"/>
                  </a:ext>
                </a:extLst>
              </p:cNvPr>
              <p:cNvSpPr txBox="1"/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en-US" sz="28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4FD9FB9-6422-6EC4-04F2-6802B25A23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AD14967-3ED0-C8EF-6784-F70917DDCDD6}"/>
                  </a:ext>
                </a:extLst>
              </p:cNvPr>
              <p:cNvSpPr txBox="1"/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AD14967-3ED0-C8EF-6784-F70917DDC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72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/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714C1D-67E9-A0F3-4670-66E4CC1DC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25" y="1464339"/>
                <a:ext cx="7768907" cy="5309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A1AEF1C-B3FA-5E3C-DDB8-94905FFF5E3C}"/>
                  </a:ext>
                </a:extLst>
              </p:cNvPr>
              <p:cNvSpPr txBox="1"/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en-US" sz="28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A1AEF1C-B3FA-5E3C-DDB8-94905FFF5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45" y="2289101"/>
                <a:ext cx="6821787" cy="53091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/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659" y="3077789"/>
                <a:ext cx="8931253" cy="5859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/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For</a:t>
                </a:r>
                <a:r>
                  <a:rPr lang="en-US" sz="28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F4FEE3-8519-55E9-B693-F1B51DA39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7032" y="1472034"/>
                <a:ext cx="2695894" cy="523220"/>
              </a:xfrm>
              <a:prstGeom prst="rect">
                <a:avLst/>
              </a:prstGeom>
              <a:blipFill>
                <a:blip r:embed="rId5"/>
                <a:stretch>
                  <a:fillRect l="-4751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4B3E4B-126C-1154-4A8B-43AF829364D6}"/>
                  </a:ext>
                </a:extLst>
              </p:cNvPr>
              <p:cNvSpPr txBox="1"/>
              <p:nvPr/>
            </p:nvSpPr>
            <p:spPr>
              <a:xfrm>
                <a:off x="2245540" y="3993640"/>
                <a:ext cx="7031492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en-US" sz="2800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</m:acc>
                      </m:e>
                      <m:sup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is an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operation again </a:t>
                </a:r>
                <a:r>
                  <a:rPr lang="en-US" sz="2800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</a:t>
                </a:r>
                <a:endParaRPr lang="en-US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4B3E4B-126C-1154-4A8B-43AF829364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5540" y="3993640"/>
                <a:ext cx="7031492" cy="523220"/>
              </a:xfrm>
              <a:prstGeom prst="rect">
                <a:avLst/>
              </a:prstGeom>
              <a:blipFill>
                <a:blip r:embed="rId6"/>
                <a:stretch>
                  <a:fillRect t="-13953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FEE7894-7763-7A1D-1499-65C20E4B668F}"/>
              </a:ext>
            </a:extLst>
          </p:cNvPr>
          <p:cNvSpPr txBox="1"/>
          <p:nvPr/>
        </p:nvSpPr>
        <p:spPr>
          <a:xfrm>
            <a:off x="2223864" y="4818400"/>
            <a:ext cx="7031492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Workaround: Frequency domain!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4B8EDE1-0ADA-1F24-5475-BE076EF5BA8F}"/>
                  </a:ext>
                </a:extLst>
              </p:cNvPr>
              <p:cNvSpPr txBox="1"/>
              <p:nvPr/>
            </p:nvSpPr>
            <p:spPr>
              <a:xfrm>
                <a:off x="1760655" y="5577498"/>
                <a:ext cx="7957909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rgbClr val="000000"/>
                    </a:solidFill>
                  </a:rPr>
                  <a:t>FFT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func>
                          <m:funcPr>
                            <m:ctrlP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e>
                    </m:d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4B8EDE1-0ADA-1F24-5475-BE076EF5B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0655" y="5577498"/>
                <a:ext cx="7957909" cy="523220"/>
              </a:xfrm>
              <a:prstGeom prst="rect">
                <a:avLst/>
              </a:prstGeom>
              <a:blipFill>
                <a:blip r:embed="rId7"/>
                <a:stretch>
                  <a:fillRect t="-11628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514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/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𝑗𝑛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4CB208A5-A36B-D567-34BA-DBD4EA9A06B0}"/>
              </a:ext>
            </a:extLst>
          </p:cNvPr>
          <p:cNvSpPr txBox="1"/>
          <p:nvPr/>
        </p:nvSpPr>
        <p:spPr>
          <a:xfrm>
            <a:off x="471976" y="1134754"/>
            <a:ext cx="33052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Discrete Fourier Transform:</a:t>
            </a:r>
          </a:p>
        </p:txBody>
      </p:sp>
    </p:spTree>
    <p:extLst>
      <p:ext uri="{BB962C8B-B14F-4D97-AF65-F5344CB8AC3E}">
        <p14:creationId xmlns:p14="http://schemas.microsoft.com/office/powerpoint/2010/main" val="55821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/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32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𝑗𝑛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/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2EC62FAE-EA28-53BC-EF22-E3CAD6836894}"/>
              </a:ext>
            </a:extLst>
          </p:cNvPr>
          <p:cNvSpPr txBox="1"/>
          <p:nvPr/>
        </p:nvSpPr>
        <p:spPr>
          <a:xfrm>
            <a:off x="471976" y="1134754"/>
            <a:ext cx="33052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Discrete Fourier Transform:</a:t>
            </a:r>
          </a:p>
        </p:txBody>
      </p:sp>
    </p:spTree>
    <p:extLst>
      <p:ext uri="{BB962C8B-B14F-4D97-AF65-F5344CB8AC3E}">
        <p14:creationId xmlns:p14="http://schemas.microsoft.com/office/powerpoint/2010/main" val="401154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/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32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𝑗𝑛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/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4444BE-5264-E6BF-DFDC-868D8129424F}"/>
                  </a:ext>
                </a:extLst>
              </p:cNvPr>
              <p:cNvSpPr txBox="1"/>
              <p:nvPr/>
            </p:nvSpPr>
            <p:spPr>
              <a:xfrm>
                <a:off x="1538448" y="3315558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𝑗𝑖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4444BE-5264-E6BF-DFDC-868D812942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8448" y="3315558"/>
                <a:ext cx="8656948" cy="14775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4B86392-6950-9487-6581-FA78DD33116B}"/>
              </a:ext>
            </a:extLst>
          </p:cNvPr>
          <p:cNvSpPr txBox="1"/>
          <p:nvPr/>
        </p:nvSpPr>
        <p:spPr>
          <a:xfrm>
            <a:off x="471976" y="1134754"/>
            <a:ext cx="33052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Discrete Fourier Transform:</a:t>
            </a:r>
          </a:p>
        </p:txBody>
      </p:sp>
    </p:spTree>
    <p:extLst>
      <p:ext uri="{BB962C8B-B14F-4D97-AF65-F5344CB8AC3E}">
        <p14:creationId xmlns:p14="http://schemas.microsoft.com/office/powerpoint/2010/main" val="98531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 :Exponential Moving Average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9" name="ema_video">
            <a:hlinkClick r:id="" action="ppaction://media"/>
            <a:extLst>
              <a:ext uri="{FF2B5EF4-FFF2-40B4-BE49-F238E27FC236}">
                <a16:creationId xmlns:a16="http://schemas.microsoft.com/office/drawing/2014/main" id="{770B09DB-A3EE-1C85-A450-A4D3B7D4E0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6927" y="1620140"/>
            <a:ext cx="7078145" cy="36177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B6A320-8CD4-37FD-89C9-ECC1543E1986}"/>
              </a:ext>
            </a:extLst>
          </p:cNvPr>
          <p:cNvSpPr txBox="1"/>
          <p:nvPr/>
        </p:nvSpPr>
        <p:spPr>
          <a:xfrm>
            <a:off x="510122" y="5346639"/>
            <a:ext cx="9124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EMA </a:t>
            </a: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Fixed non-learnable feature</a:t>
            </a:r>
            <a:b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Typical preprocessing to handle time series data</a:t>
            </a:r>
            <a:endParaRPr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1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/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32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𝑗𝑛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37334D-DA9C-A3B9-A7B1-7C0982C268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966" y="843719"/>
                <a:ext cx="8199430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/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1B78C0-A8BC-67E0-72E6-DFBF6E0EE6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579026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4444BE-5264-E6BF-DFDC-868D8129424F}"/>
                  </a:ext>
                </a:extLst>
              </p:cNvPr>
              <p:cNvSpPr txBox="1"/>
              <p:nvPr/>
            </p:nvSpPr>
            <p:spPr>
              <a:xfrm>
                <a:off x="1538448" y="3315558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𝑗𝑖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4444BE-5264-E6BF-DFDC-868D812942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8448" y="3315558"/>
                <a:ext cx="8656948" cy="14775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DDC001-BD7F-2061-647E-01692D4307AC}"/>
                  </a:ext>
                </a:extLst>
              </p:cNvPr>
              <p:cNvSpPr txBox="1"/>
              <p:nvPr/>
            </p:nvSpPr>
            <p:spPr>
              <a:xfrm>
                <a:off x="8276734" y="5283082"/>
                <a:ext cx="3284139" cy="549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DDC001-BD7F-2061-647E-01692D4307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6734" y="5283082"/>
                <a:ext cx="3284139" cy="54995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2A6815-CBA3-B6C8-22F4-4CE3A2879874}"/>
                  </a:ext>
                </a:extLst>
              </p:cNvPr>
              <p:cNvSpPr txBox="1"/>
              <p:nvPr/>
            </p:nvSpPr>
            <p:spPr>
              <a:xfrm>
                <a:off x="782387" y="4819302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nary>
                      <m:sSubSup>
                        <m:sSub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2A6815-CBA3-B6C8-22F4-4CE3A28798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387" y="4819302"/>
                <a:ext cx="8656948" cy="14775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DE21CDC5-6199-3F41-1F6B-383BC735B1D1}"/>
              </a:ext>
            </a:extLst>
          </p:cNvPr>
          <p:cNvSpPr txBox="1"/>
          <p:nvPr/>
        </p:nvSpPr>
        <p:spPr>
          <a:xfrm>
            <a:off x="471976" y="1134754"/>
            <a:ext cx="33052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Discrete Fourier Transform:</a:t>
            </a:r>
          </a:p>
        </p:txBody>
      </p:sp>
    </p:spTree>
    <p:extLst>
      <p:ext uri="{BB962C8B-B14F-4D97-AF65-F5344CB8AC3E}">
        <p14:creationId xmlns:p14="http://schemas.microsoft.com/office/powerpoint/2010/main" val="327915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/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𝑲</m:t>
                      </m:r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/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553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63B8F61-7CFF-EBE5-09E2-B5A3C10FA78F}"/>
                  </a:ext>
                </a:extLst>
              </p:cNvPr>
              <p:cNvSpPr txBox="1"/>
              <p:nvPr/>
            </p:nvSpPr>
            <p:spPr>
              <a:xfrm>
                <a:off x="1450035" y="2462516"/>
                <a:ext cx="8656948" cy="14355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</m:acc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63B8F61-7CFF-EBE5-09E2-B5A3C10FA7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0035" y="2462516"/>
                <a:ext cx="8656948" cy="14355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/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𝑲</m:t>
                      </m:r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/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608A22C-2576-5CEE-CFB8-8224BB76D22C}"/>
                  </a:ext>
                </a:extLst>
              </p:cNvPr>
              <p:cNvSpPr txBox="1"/>
              <p:nvPr/>
            </p:nvSpPr>
            <p:spPr>
              <a:xfrm>
                <a:off x="5110533" y="3554943"/>
                <a:ext cx="4996450" cy="3850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0000"/>
                    </a:solidFill>
                  </a:rPr>
                  <a:t>This is analogous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608A22C-2576-5CEE-CFB8-8224BB76D2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533" y="3554943"/>
                <a:ext cx="4996450" cy="385042"/>
              </a:xfrm>
              <a:prstGeom prst="rect">
                <a:avLst/>
              </a:prstGeom>
              <a:blipFill>
                <a:blip r:embed="rId5"/>
                <a:stretch>
                  <a:fillRect l="-976" t="-111111" b="-17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403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63B8F61-7CFF-EBE5-09E2-B5A3C10FA78F}"/>
                  </a:ext>
                </a:extLst>
              </p:cNvPr>
              <p:cNvSpPr txBox="1"/>
              <p:nvPr/>
            </p:nvSpPr>
            <p:spPr>
              <a:xfrm>
                <a:off x="1450035" y="2462516"/>
                <a:ext cx="8656948" cy="14355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</m:acc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63B8F61-7CFF-EBE5-09E2-B5A3C10FA7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0035" y="2462516"/>
                <a:ext cx="8656948" cy="14355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/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𝑲</m:t>
                      </m:r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58452C-7AEA-59A1-2D8F-C2370D61D8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150661"/>
                <a:ext cx="8656948" cy="5859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/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15CEAF7-E8B1-048F-F6DF-9779835CD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1736591"/>
                <a:ext cx="8656948" cy="5859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608A22C-2576-5CEE-CFB8-8224BB76D22C}"/>
                  </a:ext>
                </a:extLst>
              </p:cNvPr>
              <p:cNvSpPr txBox="1"/>
              <p:nvPr/>
            </p:nvSpPr>
            <p:spPr>
              <a:xfrm>
                <a:off x="5110533" y="3554943"/>
                <a:ext cx="4996450" cy="3850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0000"/>
                    </a:solidFill>
                  </a:rPr>
                  <a:t>This is analogous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608A22C-2576-5CEE-CFB8-8224BB76D2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533" y="3554943"/>
                <a:ext cx="4996450" cy="385042"/>
              </a:xfrm>
              <a:prstGeom prst="rect">
                <a:avLst/>
              </a:prstGeom>
              <a:blipFill>
                <a:blip r:embed="rId5"/>
                <a:stretch>
                  <a:fillRect l="-976" t="-111111" b="-17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/>
              <p:nvPr/>
            </p:nvSpPr>
            <p:spPr>
              <a:xfrm>
                <a:off x="1767526" y="4079980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526" y="4079980"/>
                <a:ext cx="8656948" cy="14775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41596EA-6A43-C397-652D-D18CF284D985}"/>
                  </a:ext>
                </a:extLst>
              </p:cNvPr>
              <p:cNvSpPr txBox="1"/>
              <p:nvPr/>
            </p:nvSpPr>
            <p:spPr>
              <a:xfrm>
                <a:off x="330209" y="5713928"/>
                <a:ext cx="11429360" cy="3850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0000"/>
                    </a:solidFill>
                  </a:rPr>
                  <a:t>This is analogous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p>
                    <m:nary>
                      <m:naryPr>
                        <m:chr m:val="∑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p>
                      </m:e>
                    </m:d>
                    <m:nary>
                      <m:naryPr>
                        <m:chr m:val="∑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p>
                      </m:e>
                    </m:d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41596EA-6A43-C397-652D-D18CF284D9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09" y="5713928"/>
                <a:ext cx="11429360" cy="385042"/>
              </a:xfrm>
              <a:prstGeom prst="rect">
                <a:avLst/>
              </a:prstGeom>
              <a:blipFill>
                <a:blip r:embed="rId7"/>
                <a:stretch>
                  <a:fillRect l="-427" t="-111111" b="-179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550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/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454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/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09FAC8F-D7C8-7568-5954-CEFD3486E080}"/>
                  </a:ext>
                </a:extLst>
              </p:cNvPr>
              <p:cNvSpPr txBox="1"/>
              <p:nvPr/>
            </p:nvSpPr>
            <p:spPr>
              <a:xfrm>
                <a:off x="1767207" y="2901690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09FAC8F-D7C8-7568-5954-CEFD3486E0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901690"/>
                <a:ext cx="8656948" cy="14775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E000D-D261-B38D-1625-99208EC95693}"/>
                  </a:ext>
                </a:extLst>
              </p:cNvPr>
              <p:cNvSpPr txBox="1"/>
              <p:nvPr/>
            </p:nvSpPr>
            <p:spPr>
              <a:xfrm>
                <a:off x="4512925" y="2351731"/>
                <a:ext cx="3284139" cy="549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E000D-D261-B38D-1625-99208EC95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925" y="2351731"/>
                <a:ext cx="3284139" cy="5499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140149-A92F-46A4-C5A2-E37DEB11A194}"/>
                  </a:ext>
                </a:extLst>
              </p:cNvPr>
              <p:cNvSpPr txBox="1"/>
              <p:nvPr/>
            </p:nvSpPr>
            <p:spPr>
              <a:xfrm>
                <a:off x="7945016" y="2442045"/>
                <a:ext cx="20480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=0,…,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140149-A92F-46A4-C5A2-E37DEB11A1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016" y="2442045"/>
                <a:ext cx="2048069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48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/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85969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0687342E-EE5A-F899-CC88-88DBA30C26EC}"/>
              </a:ext>
            </a:extLst>
          </p:cNvPr>
          <p:cNvSpPr txBox="1"/>
          <p:nvPr/>
        </p:nvSpPr>
        <p:spPr>
          <a:xfrm>
            <a:off x="2862491" y="4662243"/>
            <a:ext cx="7031492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Discrete Fourier Transform!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09FAC8F-D7C8-7568-5954-CEFD3486E080}"/>
                  </a:ext>
                </a:extLst>
              </p:cNvPr>
              <p:cNvSpPr txBox="1"/>
              <p:nvPr/>
            </p:nvSpPr>
            <p:spPr>
              <a:xfrm>
                <a:off x="1767207" y="2901690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</m:e>
                      </m:nary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09FAC8F-D7C8-7568-5954-CEFD3486E0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901690"/>
                <a:ext cx="8656948" cy="14775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E000D-D261-B38D-1625-99208EC95693}"/>
                  </a:ext>
                </a:extLst>
              </p:cNvPr>
              <p:cNvSpPr txBox="1"/>
              <p:nvPr/>
            </p:nvSpPr>
            <p:spPr>
              <a:xfrm>
                <a:off x="4512925" y="2351731"/>
                <a:ext cx="3284139" cy="549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E000D-D261-B38D-1625-99208EC95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925" y="2351731"/>
                <a:ext cx="3284139" cy="5499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58040A-480A-BEF9-A483-7CDEEB91938E}"/>
                  </a:ext>
                </a:extLst>
              </p:cNvPr>
              <p:cNvSpPr txBox="1"/>
              <p:nvPr/>
            </p:nvSpPr>
            <p:spPr>
              <a:xfrm>
                <a:off x="2399282" y="5345558"/>
                <a:ext cx="7957909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rgbClr val="000000"/>
                    </a:solidFill>
                  </a:rPr>
                  <a:t>We can get back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using FFT which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func>
                          <m:funcPr>
                            <m:ctrlP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e>
                    </m:d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58040A-480A-BEF9-A483-7CDEEB9193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9282" y="5345558"/>
                <a:ext cx="7957909" cy="523220"/>
              </a:xfrm>
              <a:prstGeom prst="rect">
                <a:avLst/>
              </a:prstGeom>
              <a:blipFill>
                <a:blip r:embed="rId5"/>
                <a:stretch>
                  <a:fillRect t="-11628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FC6A13-2A47-31B1-D39A-9FE0119CDDF3}"/>
                  </a:ext>
                </a:extLst>
              </p:cNvPr>
              <p:cNvSpPr txBox="1"/>
              <p:nvPr/>
            </p:nvSpPr>
            <p:spPr>
              <a:xfrm>
                <a:off x="7945016" y="2442045"/>
                <a:ext cx="20480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=0,…,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1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FC6A13-2A47-31B1-D39A-9FE0119CDD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016" y="2442045"/>
                <a:ext cx="204806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857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FADA49-5247-6D41-4667-01FFD41B032F}"/>
                  </a:ext>
                </a:extLst>
              </p:cNvPr>
              <p:cNvSpPr txBox="1"/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FADA49-5247-6D41-4667-01FFD41B0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60BCDF02-3931-C566-19FE-97E3D28BEA3B}"/>
              </a:ext>
            </a:extLst>
          </p:cNvPr>
          <p:cNvSpPr/>
          <p:nvPr/>
        </p:nvSpPr>
        <p:spPr>
          <a:xfrm>
            <a:off x="5358214" y="965675"/>
            <a:ext cx="5332576" cy="1290415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456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FADA49-5247-6D41-4667-01FFD41B032F}"/>
                  </a:ext>
                </a:extLst>
              </p:cNvPr>
              <p:cNvSpPr txBox="1"/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EB8326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EB8326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FADA49-5247-6D41-4667-01FFD41B0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39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1167D4F-696F-9404-3494-9CF8B3048C18}"/>
                  </a:ext>
                </a:extLst>
              </p:cNvPr>
              <p:cNvSpPr txBox="1"/>
              <p:nvPr/>
            </p:nvSpPr>
            <p:spPr>
              <a:xfrm>
                <a:off x="1767207" y="2398648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1167D4F-696F-9404-3494-9CF8B3048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398648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/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sz="32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32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sz="32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7B680EC-21B4-6B38-1E74-D3BABEB64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ACF9B06-2AB7-830C-7457-64FF4133B53D}"/>
                  </a:ext>
                </a:extLst>
              </p:cNvPr>
              <p:cNvSpPr txBox="1"/>
              <p:nvPr/>
            </p:nvSpPr>
            <p:spPr>
              <a:xfrm>
                <a:off x="5753394" y="2078219"/>
                <a:ext cx="3869578" cy="5693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</m:sSubSup>
                      <m:r>
                        <a:rPr lang="en-US" sz="2800" b="0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28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𝑙𝐿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  <m:r>
                        <a:rPr lang="en-US" sz="2800" b="0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2800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ACF9B06-2AB7-830C-7457-64FF4133B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3394" y="2078219"/>
                <a:ext cx="3869578" cy="56932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371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Space Model [SSM]: </a:t>
            </a:r>
            <a:br>
              <a:rPr lang="en-US" dirty="0"/>
            </a:br>
            <a:r>
              <a:rPr lang="en-US" sz="2400" dirty="0"/>
              <a:t>Representing Dynamic system using Ordinary Differential Equation (ODE).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ema_ssm_video">
            <a:hlinkClick r:id="" action="ppaction://media"/>
            <a:extLst>
              <a:ext uri="{FF2B5EF4-FFF2-40B4-BE49-F238E27FC236}">
                <a16:creationId xmlns:a16="http://schemas.microsoft.com/office/drawing/2014/main" id="{B9ABDDEF-B1B2-2FFC-DD40-6B10723B2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47398"/>
            <a:ext cx="6369487" cy="32555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874F31-901D-77F7-E10F-259498AC03E7}"/>
                  </a:ext>
                </a:extLst>
              </p:cNvPr>
              <p:cNvSpPr txBox="1"/>
              <p:nvPr/>
            </p:nvSpPr>
            <p:spPr>
              <a:xfrm>
                <a:off x="7100887" y="2567226"/>
                <a:ext cx="3612784" cy="8617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  <a:endParaRPr lang="en-US" altLang="ko-KR" sz="2800" b="1" dirty="0">
                  <a:latin typeface="Gentona Book" pitchFamily="2" charset="77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𝒚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𝑪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𝑫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𝒕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874F31-901D-77F7-E10F-259498AC03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0887" y="2567226"/>
                <a:ext cx="3612784" cy="86177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475E1F6-C2E7-5273-B198-679742180D29}"/>
              </a:ext>
            </a:extLst>
          </p:cNvPr>
          <p:cNvSpPr txBox="1"/>
          <p:nvPr/>
        </p:nvSpPr>
        <p:spPr>
          <a:xfrm>
            <a:off x="6142985" y="3855603"/>
            <a:ext cx="5620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∴</a:t>
            </a: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By defining State vector, x(t), SSM depicts</a:t>
            </a:r>
            <a:b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dynamic system as a linear combinations. </a:t>
            </a:r>
            <a:endParaRPr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110029-0C4B-EBCE-CBB2-C457DB926F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3826" y="4737783"/>
            <a:ext cx="5166906" cy="11302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C2C71E-17E8-D81E-3217-ED27FA8CB1CD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7"/>
              </a:rPr>
              <a:t>Kalman Filter</a:t>
            </a:r>
            <a:endParaRPr lang="ko-KR" altLang="en-US" sz="1000" dirty="0">
              <a:latin typeface="Gentona Boo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3106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1167D4F-696F-9404-3494-9CF8B3048C18}"/>
                  </a:ext>
                </a:extLst>
              </p:cNvPr>
              <p:cNvSpPr txBox="1"/>
              <p:nvPr/>
            </p:nvSpPr>
            <p:spPr>
              <a:xfrm>
                <a:off x="1767207" y="2398648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1167D4F-696F-9404-3494-9CF8B3048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2398648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ACF9B06-2AB7-830C-7457-64FF4133B53D}"/>
                  </a:ext>
                </a:extLst>
              </p:cNvPr>
              <p:cNvSpPr txBox="1"/>
              <p:nvPr/>
            </p:nvSpPr>
            <p:spPr>
              <a:xfrm>
                <a:off x="5753394" y="2078219"/>
                <a:ext cx="3869578" cy="5693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</m:sSubSup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𝑙𝐿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sup>
                      </m:sSup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ACF9B06-2AB7-830C-7457-64FF4133B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3394" y="2078219"/>
                <a:ext cx="3869578" cy="5693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/>
              <p:nvPr/>
            </p:nvSpPr>
            <p:spPr>
              <a:xfrm>
                <a:off x="1767207" y="3937597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7" y="3937597"/>
                <a:ext cx="8656948" cy="14775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58FB37F-EB63-A109-CD79-74EA0B67C898}"/>
                  </a:ext>
                </a:extLst>
              </p:cNvPr>
              <p:cNvSpPr txBox="1"/>
              <p:nvPr/>
            </p:nvSpPr>
            <p:spPr>
              <a:xfrm>
                <a:off x="5460270" y="5383377"/>
                <a:ext cx="3320873" cy="4732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rgbClr val="000000"/>
                    </a:solidFill>
                  </a:rPr>
                  <a:t>w</a:t>
                </a:r>
                <a:r>
                  <a:rPr lang="en-US" sz="2400" b="0" dirty="0">
                    <a:solidFill>
                      <a:srgbClr val="000000"/>
                    </a:solidFill>
                  </a:rPr>
                  <a:t>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̃"/>
                            <m:ctrlPr>
                              <a:rPr lang="en-US" sz="2400" b="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𝑪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0020A5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𝑪</m:t>
                            </m:r>
                          </m:e>
                        </m:acc>
                      </m:e>
                      <m:sup>
                        <m: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sz="2400" b="1" i="1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p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58FB37F-EB63-A109-CD79-74EA0B67C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0270" y="5383377"/>
                <a:ext cx="3320873" cy="473271"/>
              </a:xfrm>
              <a:prstGeom prst="rect">
                <a:avLst/>
              </a:prstGeom>
              <a:blipFill>
                <a:blip r:embed="rId5"/>
                <a:stretch>
                  <a:fillRect l="-2941" t="-7692" r="-735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4994CD4-183A-DE9F-F154-C9557FFA68D1}"/>
                  </a:ext>
                </a:extLst>
              </p:cNvPr>
              <p:cNvSpPr txBox="1"/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𝑨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4994CD4-183A-DE9F-F154-C9557FFA68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59699"/>
                <a:ext cx="9002393" cy="14775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08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2695E3-5B63-3284-6C1D-E003E3699371}"/>
                  </a:ext>
                </a:extLst>
              </p:cNvPr>
              <p:cNvSpPr txBox="1"/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2695E3-5B63-3284-6C1D-E003E36993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247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/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D6BC32A1-4CFC-8C81-A5C4-8BB3033DC5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58405" y="2369742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D6BC32A1-4CFC-8C81-A5C4-8BB3033DC5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8405" y="2369742"/>
                <a:ext cx="4674550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DD4109-9681-48AD-E4BF-C66D4B08C5AC}"/>
                  </a:ext>
                </a:extLst>
              </p:cNvPr>
              <p:cNvSpPr txBox="1"/>
              <p:nvPr/>
            </p:nvSpPr>
            <p:spPr>
              <a:xfrm>
                <a:off x="2331872" y="2892962"/>
                <a:ext cx="7527617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d>
                        </m:e>
                        <m:sup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DD4109-9681-48AD-E4BF-C66D4B08C5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1872" y="2892962"/>
                <a:ext cx="7527617" cy="9943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899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/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acc>
                            <m:accPr>
                              <m:chr m:val="̅"/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acc>
                          <m:sSubSup>
                            <m:sSub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sz="3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e>
                          </m:acc>
                        </m:e>
                        <m:sup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p>
                        <m:sSupPr>
                          <m:ctrlPr>
                            <a:rPr lang="en-US" sz="32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3200" i="1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</m:acc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acc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380F0C-D7C2-D5F1-37B1-ECB720978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7206" y="843719"/>
                <a:ext cx="8656948" cy="1477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8" y="4148173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0020A5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0020A5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0020A5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8" y="4148173"/>
                <a:ext cx="11930743" cy="11006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3FFDFA-4B41-C6DD-F3AE-4551A3F7FBF9}"/>
                  </a:ext>
                </a:extLst>
              </p:cNvPr>
              <p:cNvSpPr txBox="1"/>
              <p:nvPr/>
            </p:nvSpPr>
            <p:spPr>
              <a:xfrm>
                <a:off x="3407045" y="5356394"/>
                <a:ext cx="5717325" cy="754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0000"/>
                    </a:solidFill>
                  </a:rPr>
                  <a:t>where</a:t>
                </a:r>
                <a:r>
                  <a:rPr lang="en-US" sz="2400" b="1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0020A5"/>
                        </a:solidFill>
                        <a:latin typeface="Cambria Math" panose="02040503050406030204" pitchFamily="18" charset="0"/>
                      </a:rPr>
                      <m:t>𝑹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solidFill>
                          <a:srgbClr val="0020A5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∆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0020A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sz="2400" b="1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400" b="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l-GR" sz="2400" b="1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𝜦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3FFDFA-4B41-C6DD-F3AE-4551A3F7FB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7045" y="5356394"/>
                <a:ext cx="5717325" cy="754694"/>
              </a:xfrm>
              <a:prstGeom prst="rect">
                <a:avLst/>
              </a:prstGeom>
              <a:blipFill>
                <a:blip r:embed="rId4"/>
                <a:stretch>
                  <a:fillRect b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D6BC32A1-4CFC-8C81-A5C4-8BB3033DC5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58405" y="2369742"/>
                <a:ext cx="4674550" cy="5232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300"/>
                  </a:spcAft>
                  <a:buClr>
                    <a:srgbClr val="ED7C24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 indent="0" algn="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l-GR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𝜦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𝑷</m:t>
                      </m:r>
                      <m:sSup>
                        <m:sSupPr>
                          <m:ctrlP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4">
                <a:extLst>
                  <a:ext uri="{FF2B5EF4-FFF2-40B4-BE49-F238E27FC236}">
                    <a16:creationId xmlns:a16="http://schemas.microsoft.com/office/drawing/2014/main" id="{D6BC32A1-4CFC-8C81-A5C4-8BB3033DC5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8405" y="2369742"/>
                <a:ext cx="4674550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DD4109-9681-48AD-E4BF-C66D4B08C5AC}"/>
                  </a:ext>
                </a:extLst>
              </p:cNvPr>
              <p:cNvSpPr txBox="1"/>
              <p:nvPr/>
            </p:nvSpPr>
            <p:spPr>
              <a:xfrm>
                <a:off x="2331872" y="2892962"/>
                <a:ext cx="7527617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acc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d>
                        </m:e>
                        <m:sup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DD4109-9681-48AD-E4BF-C66D4B08C5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1872" y="2892962"/>
                <a:ext cx="7527617" cy="9943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916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FD01CD41-820D-C14E-500A-0675A7DD4317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3FBBC52-FE66-6589-9702-B05799462F84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Left Brace 25">
            <a:extLst>
              <a:ext uri="{FF2B5EF4-FFF2-40B4-BE49-F238E27FC236}">
                <a16:creationId xmlns:a16="http://schemas.microsoft.com/office/drawing/2014/main" id="{295ED7FF-50B6-7603-C69C-C6F63AE58C5D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562D54C-3482-D26C-C82A-2896C0AC403C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562D54C-3482-D26C-C82A-2896C0AC40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D8A8B3A-A387-E299-A0BE-3DC332F1D51B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D8A8B3A-A387-E299-A0BE-3DC332F1D5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41487DC-9DFF-28FF-4362-C44662F8BD80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ED7C2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41487DC-9DFF-28FF-4362-C44662F8BD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5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769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A8D370-B51A-B8C3-12FB-5FEF27E3129D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FCEEE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FCEEE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FCEEE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FCEEE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FCEEE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FCEEE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CEEE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FCEEE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FCEEE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FCEEE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FCEEE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FCEEE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FCEEE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FCEEE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FCEEE4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A8D370-B51A-B8C3-12FB-5FEF27E312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3D860AE-8729-BA82-55E6-FB94A47A0AE6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FCEEE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FCEEE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FCEEE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FCEEE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FCEEE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FCEEE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FCEEE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FCEEE4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3D860AE-8729-BA82-55E6-FB94A47A0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ED7A4AD-2F30-8FF1-923B-6C5534998CBA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FCEEE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FCEEE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FCEEE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FCEEE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FCEEE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FCEEE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CEEE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FCEEE4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ED7A4AD-2F30-8FF1-923B-6C5534998C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4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46D167-D544-3453-47D8-848BFF8A2935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46D167-D544-3453-47D8-848BFF8A29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D63918-ABAB-C039-10C7-F82D30093AC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23190" y="1674872"/>
            <a:ext cx="352426" cy="4100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7194D49-32C1-4A55-6E17-641BAEAC4782}"/>
                  </a:ext>
                </a:extLst>
              </p:cNvPr>
              <p:cNvSpPr txBox="1"/>
              <p:nvPr/>
            </p:nvSpPr>
            <p:spPr>
              <a:xfrm>
                <a:off x="2075490" y="2146230"/>
                <a:ext cx="84499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7194D49-32C1-4A55-6E17-641BAEAC47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5490" y="2146230"/>
                <a:ext cx="844992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4FDC70C-7F21-C3B8-C085-8C67DF84D836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857910" y="1674870"/>
            <a:ext cx="389965" cy="4713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7FD5A05-24C7-033F-66B5-92B1023F8FC6}"/>
                  </a:ext>
                </a:extLst>
              </p:cNvPr>
              <p:cNvSpPr txBox="1"/>
              <p:nvPr/>
            </p:nvSpPr>
            <p:spPr>
              <a:xfrm>
                <a:off x="4210210" y="2104507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7FD5A05-24C7-033F-66B5-92B1023F8F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0210" y="2104507"/>
                <a:ext cx="736600" cy="369332"/>
              </a:xfrm>
              <a:prstGeom prst="rect">
                <a:avLst/>
              </a:prstGeom>
              <a:blipFill>
                <a:blip r:embed="rId7"/>
                <a:stretch>
                  <a:fillRect r="-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Left Brace 17">
            <a:extLst>
              <a:ext uri="{FF2B5EF4-FFF2-40B4-BE49-F238E27FC236}">
                <a16:creationId xmlns:a16="http://schemas.microsoft.com/office/drawing/2014/main" id="{FD01CD41-820D-C14E-500A-0675A7DD4317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1081E1-EC9F-5D6E-A873-511265E749BF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9726545" y="1708415"/>
            <a:ext cx="389965" cy="4713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EC006C-5E31-05C7-CC00-B2AF3FA5C929}"/>
                  </a:ext>
                </a:extLst>
              </p:cNvPr>
              <p:cNvSpPr txBox="1"/>
              <p:nvPr/>
            </p:nvSpPr>
            <p:spPr>
              <a:xfrm>
                <a:off x="9078845" y="2138052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EC006C-5E31-05C7-CC00-B2AF3FA5C9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8845" y="2138052"/>
                <a:ext cx="736600" cy="369332"/>
              </a:xfrm>
              <a:prstGeom prst="rect">
                <a:avLst/>
              </a:prstGeom>
              <a:blipFill>
                <a:blip r:embed="rId8"/>
                <a:stretch>
                  <a:fillRect r="-7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D3FBBC52-FE66-6589-9702-B05799462F84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B83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F6107B-E136-1E1B-7444-74722BA530C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402656" y="1656324"/>
            <a:ext cx="389965" cy="471360"/>
          </a:xfrm>
          <a:prstGeom prst="straightConnector1">
            <a:avLst/>
          </a:prstGeom>
          <a:ln w="19050">
            <a:solidFill>
              <a:srgbClr val="EB83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0228828-B81D-1C50-1003-FD7280758D83}"/>
                  </a:ext>
                </a:extLst>
              </p:cNvPr>
              <p:cNvSpPr txBox="1"/>
              <p:nvPr/>
            </p:nvSpPr>
            <p:spPr>
              <a:xfrm>
                <a:off x="6754956" y="2085961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EB8326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EB8326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EB8326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sz="1800" b="0" i="1" smtClean="0">
                        <a:solidFill>
                          <a:srgbClr val="EB8326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sz="1800" dirty="0">
                    <a:solidFill>
                      <a:srgbClr val="EB8326"/>
                    </a:solidFill>
                  </a:rPr>
                  <a:t> </a:t>
                </a:r>
                <a:endParaRPr lang="en-US" dirty="0">
                  <a:solidFill>
                    <a:srgbClr val="EB8326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0228828-B81D-1C50-1003-FD7280758D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4956" y="2085961"/>
                <a:ext cx="736600" cy="369332"/>
              </a:xfrm>
              <a:prstGeom prst="rect">
                <a:avLst/>
              </a:prstGeom>
              <a:blipFill>
                <a:blip r:embed="rId9"/>
                <a:stretch>
                  <a:fillRect r="-7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6460DBC-C383-0D7F-3880-329C0060442D}"/>
                  </a:ext>
                </a:extLst>
              </p:cNvPr>
              <p:cNvSpPr txBox="1"/>
              <p:nvPr/>
            </p:nvSpPr>
            <p:spPr>
              <a:xfrm>
                <a:off x="5640905" y="3064333"/>
                <a:ext cx="7366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EB8326"/>
                        </a:solidFill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EB8326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EB8326"/>
                            </a:solidFill>
                            <a:latin typeface="Cambria Math" panose="02040503050406030204" pitchFamily="18" charset="0"/>
                          </a:rPr>
                          <m:t>𝐿𝑁</m:t>
                        </m:r>
                      </m:e>
                    </m:d>
                    <m:r>
                      <a:rPr lang="en-US" sz="1800" b="0" i="0" smtClean="0">
                        <a:solidFill>
                          <a:srgbClr val="EB8326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sz="1800" dirty="0">
                    <a:solidFill>
                      <a:srgbClr val="EB8326"/>
                    </a:solidFill>
                  </a:rPr>
                  <a:t> </a:t>
                </a:r>
                <a:endParaRPr lang="en-US" dirty="0">
                  <a:solidFill>
                    <a:srgbClr val="EB8326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6460DBC-C383-0D7F-3880-329C006044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0905" y="3064333"/>
                <a:ext cx="736600" cy="369332"/>
              </a:xfrm>
              <a:prstGeom prst="rect">
                <a:avLst/>
              </a:prstGeom>
              <a:blipFill>
                <a:blip r:embed="rId10"/>
                <a:stretch>
                  <a:fillRect r="-239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9096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72B4EA7-F3A8-77D9-8B73-1D440B8AA15E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9D503FB0-5761-5AE5-556D-F4C8B6EED011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ED7C2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5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/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l-GR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𝜦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391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72B4EA7-F3A8-77D9-8B73-1D440B8AA15E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9D503FB0-5761-5AE5-556D-F4C8B6EED011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ED7C2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5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6A3DCC3-FBC6-CD0C-8616-56C0EEB5AE8E}"/>
                  </a:ext>
                </a:extLst>
              </p:cNvPr>
              <p:cNvSpPr txBox="1"/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800" b="0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6A3DCC3-FBC6-CD0C-8616-56C0EEB5A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/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l-GR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𝜦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813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13D6FC1-0B2B-65F9-B712-D6662CA70E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72B4EA7-F3A8-77D9-8B73-1D440B8AA15E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9D503FB0-5761-5AE5-556D-F4C8B6EED011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562AD6-3A79-DD07-443E-238A5B04C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98018C-753D-BABF-BF28-262C1E0B88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ED7C2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AB62CB9-0C53-7030-CF52-41EE5333A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5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6A3DCC3-FBC6-CD0C-8616-56C0EEB5AE8E}"/>
                  </a:ext>
                </a:extLst>
              </p:cNvPr>
              <p:cNvSpPr txBox="1"/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800" b="0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6A3DCC3-FBC6-CD0C-8616-56C0EEB5A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/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l-GR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𝜦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244DEB-30EF-8FA5-C6FC-EAE056A70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BFD3526-313C-FDCB-1811-39DBAF5C69F2}"/>
                  </a:ext>
                </a:extLst>
              </p:cNvPr>
              <p:cNvSpPr txBox="1"/>
              <p:nvPr/>
            </p:nvSpPr>
            <p:spPr>
              <a:xfrm>
                <a:off x="1226371" y="4305497"/>
                <a:ext cx="205149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800" b="0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BFD3526-313C-FDCB-1811-39DBAF5C69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371" y="4305497"/>
                <a:ext cx="2051491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237AA6A-212C-2C1B-3682-AD7AF0BEA8CF}"/>
                  </a:ext>
                </a:extLst>
              </p:cNvPr>
              <p:cNvSpPr txBox="1"/>
              <p:nvPr/>
            </p:nvSpPr>
            <p:spPr>
              <a:xfrm>
                <a:off x="1136760" y="4894582"/>
                <a:ext cx="1972789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den>
                      </m:f>
                      <m:f>
                        <m:fPr>
                          <m:ctrlP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237AA6A-212C-2C1B-3682-AD7AF0BEA8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760" y="4894582"/>
                <a:ext cx="1972789" cy="65954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932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Space Model [SSM]: </a:t>
            </a:r>
            <a:br>
              <a:rPr lang="en-US" dirty="0"/>
            </a:br>
            <a:r>
              <a:rPr lang="en-US" sz="2400" dirty="0"/>
              <a:t>Representing Dynamic system using Ordinary Differential Equation (ODE).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ema_ssm_video">
            <a:hlinkClick r:id="" action="ppaction://media"/>
            <a:extLst>
              <a:ext uri="{FF2B5EF4-FFF2-40B4-BE49-F238E27FC236}">
                <a16:creationId xmlns:a16="http://schemas.microsoft.com/office/drawing/2014/main" id="{B9ABDDEF-B1B2-2FFC-DD40-6B10723B2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47398"/>
            <a:ext cx="6369487" cy="32555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874F31-901D-77F7-E10F-259498AC03E7}"/>
                  </a:ext>
                </a:extLst>
              </p:cNvPr>
              <p:cNvSpPr txBox="1"/>
              <p:nvPr/>
            </p:nvSpPr>
            <p:spPr>
              <a:xfrm>
                <a:off x="7100887" y="2567226"/>
                <a:ext cx="3612784" cy="8617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ko-KR" altLang="en-US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  <a:endParaRPr lang="en-US" altLang="ko-KR" sz="2800" b="1" dirty="0">
                  <a:latin typeface="Gentona Book" pitchFamily="2" charset="77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𝒚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𝑪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𝒙</m:t>
                      </m:r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𝑫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𝒕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800" b="1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874F31-901D-77F7-E10F-259498AC03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0887" y="2567226"/>
                <a:ext cx="3612784" cy="86177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475E1F6-C2E7-5273-B198-679742180D29}"/>
              </a:ext>
            </a:extLst>
          </p:cNvPr>
          <p:cNvSpPr txBox="1"/>
          <p:nvPr/>
        </p:nvSpPr>
        <p:spPr>
          <a:xfrm>
            <a:off x="6142985" y="3855603"/>
            <a:ext cx="5620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∴</a:t>
            </a: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By defining State vector, x(t), SSM depicts</a:t>
            </a:r>
            <a:b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dynamic system as a linear combinations. </a:t>
            </a:r>
            <a:endParaRPr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110029-0C4B-EBCE-CBB2-C457DB926F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3826" y="4737783"/>
            <a:ext cx="5166906" cy="11302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C2C71E-17E8-D81E-3217-ED27FA8CB1CD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7"/>
              </a:rPr>
              <a:t>Kalman Filter</a:t>
            </a:r>
            <a:endParaRPr lang="ko-KR" altLang="en-US" sz="1000" dirty="0">
              <a:latin typeface="Gentona Book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FBB053-ADF3-28FE-3932-25504996BCF7}"/>
              </a:ext>
            </a:extLst>
          </p:cNvPr>
          <p:cNvSpPr txBox="1"/>
          <p:nvPr/>
        </p:nvSpPr>
        <p:spPr>
          <a:xfrm>
            <a:off x="1533525" y="3281788"/>
            <a:ext cx="4019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infeasible for model to learn</a:t>
            </a:r>
            <a:br>
              <a:rPr lang="en-US" altLang="ko-K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A, B, C, D matrices from data!!!</a:t>
            </a:r>
            <a:endParaRPr lang="ko-KR" alt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56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Diagonal Plus Low Rank (DPLR) Formulation (Convolved)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76CF1B6-130C-6123-9C1C-1BBE9DE673EB}"/>
              </a:ext>
            </a:extLst>
          </p:cNvPr>
          <p:cNvSpPr/>
          <p:nvPr/>
        </p:nvSpPr>
        <p:spPr>
          <a:xfrm rot="16200000">
            <a:off x="2985035" y="773704"/>
            <a:ext cx="181162" cy="162117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737945B-3782-3D08-9355-26A855C85C17}"/>
              </a:ext>
            </a:extLst>
          </p:cNvPr>
          <p:cNvSpPr/>
          <p:nvPr/>
        </p:nvSpPr>
        <p:spPr>
          <a:xfrm rot="16200000">
            <a:off x="5136432" y="715302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18DD230-9E53-3B4C-0486-E53E238072B5}"/>
                  </a:ext>
                </a:extLst>
              </p:cNvPr>
              <p:cNvSpPr txBox="1"/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80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800" b="0" i="1" smtClean="0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ED7C2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⋯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180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18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800" i="1" smtClean="0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ED7C2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18DD230-9E53-3B4C-0486-E53E23807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6922" y="2005160"/>
                <a:ext cx="3873128" cy="11524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B0FB36-F883-64BB-65BE-6C4F08D681E8}"/>
                  </a:ext>
                </a:extLst>
              </p:cNvPr>
              <p:cNvSpPr txBox="1"/>
              <p:nvPr/>
            </p:nvSpPr>
            <p:spPr>
              <a:xfrm>
                <a:off x="6574818" y="4964566"/>
                <a:ext cx="2343928" cy="7693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ED7C2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800" b="0" i="1" smtClean="0">
                              <a:solidFill>
                                <a:srgbClr val="ED7C24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1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B0FB36-F883-64BB-65BE-6C4F08D681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4818" y="4964566"/>
                <a:ext cx="2343928" cy="76931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2330CE0-52D1-328C-8AD7-4231D78894CE}"/>
                  </a:ext>
                </a:extLst>
              </p:cNvPr>
              <p:cNvSpPr txBox="1"/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80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smtClean="0">
                                  <a:solidFill>
                                    <a:srgbClr val="ED7C24"/>
                                  </a:solidFill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2330CE0-52D1-328C-8AD7-4231D78894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3302" y="3338394"/>
                <a:ext cx="3006001" cy="8255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1545994-A040-F326-B5A2-1A57AE7BC549}"/>
                  </a:ext>
                </a:extLst>
              </p:cNvPr>
              <p:cNvSpPr txBox="1"/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srgbClr val="ED7C24"/>
                    </a:solidFill>
                  </a:rPr>
                  <a:t>=</a:t>
                </a:r>
                <a:r>
                  <a:rPr lang="en-US" sz="1800" b="0" dirty="0">
                    <a:solidFill>
                      <a:srgbClr val="ED7C2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rgbClr val="ED7C24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1545994-A040-F326-B5A2-1A57AE7BC5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961" y="4332373"/>
                <a:ext cx="1731258" cy="369653"/>
              </a:xfrm>
              <a:prstGeom prst="rect">
                <a:avLst/>
              </a:prstGeom>
              <a:blipFill>
                <a:blip r:embed="rId5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B8438D7E-11D7-3EAC-598E-7F38D334BA12}"/>
              </a:ext>
            </a:extLst>
          </p:cNvPr>
          <p:cNvSpPr txBox="1"/>
          <p:nvPr/>
        </p:nvSpPr>
        <p:spPr>
          <a:xfrm>
            <a:off x="4506175" y="4093406"/>
            <a:ext cx="15895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Cauchy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4540666-386E-ECB5-A358-934F83199206}"/>
                  </a:ext>
                </a:extLst>
              </p:cNvPr>
              <p:cNvSpPr txBox="1"/>
              <p:nvPr/>
            </p:nvSpPr>
            <p:spPr>
              <a:xfrm>
                <a:off x="3994418" y="4603907"/>
                <a:ext cx="2864841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d>
                        <m:sSup>
                          <m:s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4540666-386E-ECB5-A358-934F83199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418" y="4603907"/>
                <a:ext cx="2864841" cy="404983"/>
              </a:xfrm>
              <a:prstGeom prst="rect">
                <a:avLst/>
              </a:prstGeom>
              <a:blipFill>
                <a:blip r:embed="rId6"/>
                <a:stretch>
                  <a:fillRect b="-8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11229C3-6E2D-6ACF-FDF6-1F2BE9A631E7}"/>
                  </a:ext>
                </a:extLst>
              </p:cNvPr>
              <p:cNvSpPr txBox="1"/>
              <p:nvPr/>
            </p:nvSpPr>
            <p:spPr>
              <a:xfrm>
                <a:off x="4399749" y="5177108"/>
                <a:ext cx="186963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1800" dirty="0"/>
                  <a:t> space </a:t>
                </a:r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11229C3-6E2D-6ACF-FDF6-1F2BE9A631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9749" y="5177108"/>
                <a:ext cx="1869632" cy="369332"/>
              </a:xfrm>
              <a:prstGeom prst="rect">
                <a:avLst/>
              </a:prstGeom>
              <a:blipFill>
                <a:blip r:embed="rId7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Left Brace 10">
            <a:extLst>
              <a:ext uri="{FF2B5EF4-FFF2-40B4-BE49-F238E27FC236}">
                <a16:creationId xmlns:a16="http://schemas.microsoft.com/office/drawing/2014/main" id="{82680132-DE80-1085-3D2F-6642F3BEC197}"/>
              </a:ext>
            </a:extLst>
          </p:cNvPr>
          <p:cNvSpPr/>
          <p:nvPr/>
        </p:nvSpPr>
        <p:spPr>
          <a:xfrm rot="16200000">
            <a:off x="10005067" y="748847"/>
            <a:ext cx="222885" cy="169625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B6CA09F7-29F3-6543-6A9D-91CDC5912FE4}"/>
              </a:ext>
            </a:extLst>
          </p:cNvPr>
          <p:cNvSpPr/>
          <p:nvPr/>
        </p:nvSpPr>
        <p:spPr>
          <a:xfrm rot="16200000">
            <a:off x="7681178" y="696756"/>
            <a:ext cx="222885" cy="1696251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7D0DBAD-D9AA-CD71-24FC-02F6D1759654}"/>
                  </a:ext>
                </a:extLst>
              </p:cNvPr>
              <p:cNvSpPr txBox="1"/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sz="3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2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3200" b="1" i="1" smtClean="0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200" b="1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rgbClr val="ED7C2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i="1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rgbClr val="ED7C2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3200" b="1" i="1" smtClean="0">
                                      <a:solidFill>
                                        <a:srgbClr val="ED7C24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7D0DBAD-D9AA-CD71-24FC-02F6D17596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309" y="649995"/>
                <a:ext cx="11930743" cy="110068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20482BB-2CC3-54C4-DB5C-95A1585ADDC9}"/>
                  </a:ext>
                </a:extLst>
              </p:cNvPr>
              <p:cNvSpPr txBox="1"/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800" b="0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20482BB-2CC3-54C4-DB5C-95A1585ADD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117" y="3399469"/>
                <a:ext cx="3006001" cy="7688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55C35DA-3AD6-B1A2-B169-E92D24D39C5D}"/>
                  </a:ext>
                </a:extLst>
              </p:cNvPr>
              <p:cNvSpPr txBox="1"/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den>
                              </m:f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0020A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l-GR" sz="2400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𝜦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55C35DA-3AD6-B1A2-B169-E92D24D39C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2223914"/>
                <a:ext cx="3960506" cy="99437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DABF1BB-7A2C-8207-4B9A-3E503B3E481E}"/>
                  </a:ext>
                </a:extLst>
              </p:cNvPr>
              <p:cNvSpPr txBox="1"/>
              <p:nvPr/>
            </p:nvSpPr>
            <p:spPr>
              <a:xfrm>
                <a:off x="1226371" y="4305497"/>
                <a:ext cx="205149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800" b="0" dirty="0">
                  <a:solidFill>
                    <a:srgbClr val="0020A5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DABF1BB-7A2C-8207-4B9A-3E503B3E4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371" y="4305497"/>
                <a:ext cx="205149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6CCA8BF-AAF3-9F32-B4CB-E9F605411D21}"/>
                  </a:ext>
                </a:extLst>
              </p:cNvPr>
              <p:cNvSpPr txBox="1"/>
              <p:nvPr/>
            </p:nvSpPr>
            <p:spPr>
              <a:xfrm>
                <a:off x="1136760" y="4894582"/>
                <a:ext cx="1972789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20A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den>
                      </m:f>
                      <m:f>
                        <m:fPr>
                          <m:ctrlP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6CCA8BF-AAF3-9F32-B4CB-E9F605411D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760" y="4894582"/>
                <a:ext cx="1972789" cy="65954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691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Kernel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/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blipFill>
                <a:blip r:embed="rId2"/>
                <a:stretch>
                  <a:fillRect l="-1600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kernel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blipFill>
                <a:blip r:embed="rId3"/>
                <a:stretch>
                  <a:fillRect l="-3524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/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𝑨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acc>
                      <m:accPr>
                        <m:chr m:val="̅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blipFill>
                <a:blip r:embed="rId4"/>
                <a:stretch>
                  <a:fillRect l="-2837" t="-7692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/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385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Kernel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/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blipFill>
                <a:blip r:embed="rId2"/>
                <a:stretch>
                  <a:fillRect l="-1600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kernel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blipFill>
                <a:blip r:embed="rId3"/>
                <a:stretch>
                  <a:fillRect l="-3524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/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𝑨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acc>
                      <m:accPr>
                        <m:chr m:val="̅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blipFill>
                <a:blip r:embed="rId4"/>
                <a:stretch>
                  <a:fillRect l="-2837" t="-7692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/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</m:acc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𝑸</m:t>
                            </m:r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∆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1+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den>
                            </m:f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l-GR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𝜦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𝑩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</m:d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blipFill>
                <a:blip r:embed="rId5"/>
                <a:stretch>
                  <a:fillRect l="-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/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1" i="1" smtClean="0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/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blipFill>
                <a:blip r:embed="rId7"/>
                <a:stretch>
                  <a:fillRect l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Left Brace 38">
            <a:extLst>
              <a:ext uri="{FF2B5EF4-FFF2-40B4-BE49-F238E27FC236}">
                <a16:creationId xmlns:a16="http://schemas.microsoft.com/office/drawing/2014/main" id="{B71FE608-115B-C665-381D-FCC1F51979D4}"/>
              </a:ext>
            </a:extLst>
          </p:cNvPr>
          <p:cNvSpPr/>
          <p:nvPr/>
        </p:nvSpPr>
        <p:spPr>
          <a:xfrm rot="5400000">
            <a:off x="5074741" y="1786634"/>
            <a:ext cx="258164" cy="1784351"/>
          </a:xfrm>
          <a:prstGeom prst="leftBrac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84569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Kernel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/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blipFill>
                <a:blip r:embed="rId2"/>
                <a:stretch>
                  <a:fillRect l="-1600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kernel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blipFill>
                <a:blip r:embed="rId3"/>
                <a:stretch>
                  <a:fillRect l="-3524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/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𝑨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acc>
                      <m:accPr>
                        <m:chr m:val="̅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blipFill>
                <a:blip r:embed="rId4"/>
                <a:stretch>
                  <a:fillRect l="-2837" t="-7692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/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</m:acc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𝑸</m:t>
                            </m:r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∆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1+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den>
                            </m:f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l-GR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𝜦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𝑩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</m:d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blipFill>
                <a:blip r:embed="rId5"/>
                <a:stretch>
                  <a:fillRect l="-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4110EC7-94B9-0F25-ECF7-26CEB2D61091}"/>
                  </a:ext>
                </a:extLst>
              </p:cNvPr>
              <p:cNvSpPr txBox="1"/>
              <p:nvPr/>
            </p:nvSpPr>
            <p:spPr>
              <a:xfrm>
                <a:off x="380998" y="3772061"/>
                <a:ext cx="9309101" cy="616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3: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𝑲</m:t>
                            </m:r>
                          </m:e>
                        </m:acc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f>
                      <m:f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00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01</m:t>
                            </m:r>
                          </m:sub>
                        </m:sSub>
                        <m:r>
                          <m:rPr>
                            <m:brk m:alnAt="7"/>
                          </m:rPr>
                          <a:rPr lang="en-US" sz="2400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sub>
                        </m:sSub>
                        <m:r>
                          <m:rPr>
                            <m:brk m:alnAt="7"/>
                          </m:rP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4110EC7-94B9-0F25-ECF7-26CEB2D610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8" y="3772061"/>
                <a:ext cx="9309101" cy="616515"/>
              </a:xfrm>
              <a:prstGeom prst="rect">
                <a:avLst/>
              </a:prstGeom>
              <a:blipFill>
                <a:blip r:embed="rId6"/>
                <a:stretch>
                  <a:fillRect l="-982" b="-9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/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1" i="1" smtClean="0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/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blipFill>
                <a:blip r:embed="rId8"/>
                <a:stretch>
                  <a:fillRect l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Left Brace 38">
            <a:extLst>
              <a:ext uri="{FF2B5EF4-FFF2-40B4-BE49-F238E27FC236}">
                <a16:creationId xmlns:a16="http://schemas.microsoft.com/office/drawing/2014/main" id="{B71FE608-115B-C665-381D-FCC1F51979D4}"/>
              </a:ext>
            </a:extLst>
          </p:cNvPr>
          <p:cNvSpPr/>
          <p:nvPr/>
        </p:nvSpPr>
        <p:spPr>
          <a:xfrm rot="5400000">
            <a:off x="5074741" y="1786634"/>
            <a:ext cx="258164" cy="1784351"/>
          </a:xfrm>
          <a:prstGeom prst="leftBrac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33634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Kernel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/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784801"/>
                <a:ext cx="6098720" cy="461665"/>
              </a:xfrm>
              <a:prstGeom prst="rect">
                <a:avLst/>
              </a:prstGeom>
              <a:blipFill>
                <a:blip r:embed="rId2"/>
                <a:stretch>
                  <a:fillRect l="-1600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kernel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213051"/>
                <a:ext cx="2770413" cy="461665"/>
              </a:xfrm>
              <a:prstGeom prst="rect">
                <a:avLst/>
              </a:prstGeom>
              <a:blipFill>
                <a:blip r:embed="rId3"/>
                <a:stretch>
                  <a:fillRect l="-3524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/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𝑨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acc>
                      <m:accPr>
                        <m:chr m:val="̅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AF6930-70F4-8A11-BE0A-4E57649F4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867742"/>
                <a:ext cx="3441699" cy="473271"/>
              </a:xfrm>
              <a:prstGeom prst="rect">
                <a:avLst/>
              </a:prstGeom>
              <a:blipFill>
                <a:blip r:embed="rId4"/>
                <a:stretch>
                  <a:fillRect l="-2837" t="-7692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/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4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</m:acc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𝑸</m:t>
                            </m:r>
                          </m:e>
                        </m:d>
                      </m:e>
                      <m:sup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∆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1+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</m:den>
                            </m:f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l-GR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𝜦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𝑩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</m:d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F7F922-8716-F94B-086A-6C738AC92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653702"/>
                <a:ext cx="12088395" cy="805670"/>
              </a:xfrm>
              <a:prstGeom prst="rect">
                <a:avLst/>
              </a:prstGeom>
              <a:blipFill>
                <a:blip r:embed="rId5"/>
                <a:stretch>
                  <a:fillRect l="-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F255919-6886-3D37-B879-DDA70C317615}"/>
                  </a:ext>
                </a:extLst>
              </p:cNvPr>
              <p:cNvSpPr txBox="1"/>
              <p:nvPr/>
            </p:nvSpPr>
            <p:spPr>
              <a:xfrm>
                <a:off x="380999" y="4701265"/>
                <a:ext cx="6281058" cy="6568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4: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𝑲</m:t>
                            </m:r>
                          </m:e>
                        </m:acc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𝑲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𝑳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𝑒𝑥𝑝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f>
                          <m:f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den>
                        </m:f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F255919-6886-3D37-B879-DDA70C3176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4701265"/>
                <a:ext cx="6281058" cy="656846"/>
              </a:xfrm>
              <a:prstGeom prst="rect">
                <a:avLst/>
              </a:prstGeom>
              <a:blipFill>
                <a:blip r:embed="rId7"/>
                <a:stretch>
                  <a:fillRect l="-1455"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48CE38C-9EC8-7F07-2134-29BF7E90E1C5}"/>
                  </a:ext>
                </a:extLst>
              </p:cNvPr>
              <p:cNvSpPr txBox="1"/>
              <p:nvPr/>
            </p:nvSpPr>
            <p:spPr>
              <a:xfrm>
                <a:off x="380999" y="5655735"/>
                <a:ext cx="6281058" cy="4715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5: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𝑖𝐹𝐹𝑇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𝑲</m:t>
                        </m:r>
                      </m:e>
                    </m:acc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48CE38C-9EC8-7F07-2134-29BF7E90E1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5655735"/>
                <a:ext cx="6281058" cy="471539"/>
              </a:xfrm>
              <a:prstGeom prst="rect">
                <a:avLst/>
              </a:prstGeom>
              <a:blipFill>
                <a:blip r:embed="rId8"/>
                <a:stretch>
                  <a:fillRect l="-1455" t="-7792" b="-29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/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</m:acc>
                        </m:e>
                        <m:sub>
                          <m:r>
                            <a:rPr lang="en-US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  <m:r>
                            <a:rPr lang="en-US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𝒍</m:t>
                          </m:r>
                        </m:sub>
                      </m:sSub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1" i="1" smtClean="0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𝑸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rgbClr val="7030A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7030A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1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0020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20A5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1" i="1" smtClean="0">
                              <a:solidFill>
                                <a:srgbClr val="0020A5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99126A-6959-4B31-BEAF-94F151C6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7994" y="1318580"/>
                <a:ext cx="6974115" cy="65954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/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1521740-9631-853C-6E00-90FB8F63C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6044" y="2043934"/>
                <a:ext cx="723900" cy="461665"/>
              </a:xfrm>
              <a:prstGeom prst="rect">
                <a:avLst/>
              </a:prstGeom>
              <a:blipFill>
                <a:blip r:embed="rId10"/>
                <a:stretch>
                  <a:fillRect l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Left Brace 38">
            <a:extLst>
              <a:ext uri="{FF2B5EF4-FFF2-40B4-BE49-F238E27FC236}">
                <a16:creationId xmlns:a16="http://schemas.microsoft.com/office/drawing/2014/main" id="{B71FE608-115B-C665-381D-FCC1F51979D4}"/>
              </a:ext>
            </a:extLst>
          </p:cNvPr>
          <p:cNvSpPr/>
          <p:nvPr/>
        </p:nvSpPr>
        <p:spPr>
          <a:xfrm rot="5400000">
            <a:off x="5074741" y="1786634"/>
            <a:ext cx="258164" cy="1784351"/>
          </a:xfrm>
          <a:prstGeom prst="leftBrac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D33B801-6CF9-AB7F-3D12-CE3D05CFE5CE}"/>
                  </a:ext>
                </a:extLst>
              </p:cNvPr>
              <p:cNvSpPr txBox="1"/>
              <p:nvPr/>
            </p:nvSpPr>
            <p:spPr>
              <a:xfrm>
                <a:off x="380998" y="3772061"/>
                <a:ext cx="9309101" cy="616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3: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𝑲</m:t>
                            </m:r>
                          </m:e>
                        </m:acc>
                      </m:e>
                      <m:sub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f>
                      <m:f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00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01</m:t>
                            </m:r>
                          </m:sub>
                        </m:sSub>
                        <m:r>
                          <m:rPr>
                            <m:brk m:alnAt="7"/>
                          </m:rPr>
                          <a:rPr lang="en-US" sz="2400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i="1">
                            <a:solidFill>
                              <a:srgbClr val="ED7C24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sub>
                        </m:sSub>
                        <m:r>
                          <m:rPr>
                            <m:brk m:alnAt="7"/>
                          </m:rPr>
                          <a:rPr lang="en-US" sz="2400" i="1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D33B801-6CF9-AB7F-3D12-CE3D05CFE5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8" y="3772061"/>
                <a:ext cx="9309101" cy="616515"/>
              </a:xfrm>
              <a:prstGeom prst="rect">
                <a:avLst/>
              </a:prstGeom>
              <a:blipFill>
                <a:blip r:embed="rId11"/>
                <a:stretch>
                  <a:fillRect l="-982" b="-9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05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S4D Architecture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Input: 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blipFill>
                <a:blip r:embed="rId2"/>
                <a:stretch>
                  <a:fillRect l="-2216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/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</a:t>
                </a:r>
                <a:r>
                  <a:rPr lang="en-US" sz="2400" dirty="0"/>
                  <a:t>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blipFill>
                <a:blip r:embed="rId3"/>
                <a:stretch>
                  <a:fillRect l="-232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/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600" dirty="0"/>
                  <a:t> dimensional, length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blipFill>
                <a:blip r:embed="rId4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3100FA8-96E2-D75E-4BE1-53DD66E11ABF}"/>
                  </a:ext>
                </a:extLst>
              </p:cNvPr>
              <p:cNvSpPr txBox="1"/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3100FA8-96E2-D75E-4BE1-53DD66E11A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blipFill>
                <a:blip r:embed="rId5"/>
                <a:stretch>
                  <a:fillRect l="-138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787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9553854-31F0-6725-0194-026E9B4CA76B}"/>
              </a:ext>
            </a:extLst>
          </p:cNvPr>
          <p:cNvSpPr/>
          <p:nvPr/>
        </p:nvSpPr>
        <p:spPr>
          <a:xfrm>
            <a:off x="380998" y="2441796"/>
            <a:ext cx="6249494" cy="15587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ED7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S4D Architecture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/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6C4CAD-CD38-7BFF-2944-06B1578C5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blipFill>
                <a:blip r:embed="rId2"/>
                <a:stretch>
                  <a:fillRect l="-138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Input: 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blipFill>
                <a:blip r:embed="rId3"/>
                <a:stretch>
                  <a:fillRect l="-2216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/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</a:t>
                </a:r>
                <a:r>
                  <a:rPr lang="en-US" sz="2400" dirty="0"/>
                  <a:t>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blipFill>
                <a:blip r:embed="rId4"/>
                <a:stretch>
                  <a:fillRect l="-232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/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/>
                  <a:t> from parameters (</a:t>
                </a:r>
                <a:r>
                  <a:rPr lang="en-US" sz="2400" dirty="0" err="1"/>
                  <a:t>prev</a:t>
                </a:r>
                <a:r>
                  <a:rPr lang="en-US" sz="2400" dirty="0"/>
                  <a:t> slide)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blipFill>
                <a:blip r:embed="rId5"/>
                <a:stretch>
                  <a:fillRect l="-1499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/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iFFT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blipFill>
                <a:blip r:embed="rId6"/>
                <a:stretch>
                  <a:fillRect l="-1625" t="-8750" b="-2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/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ea typeface="Cambria Math" panose="02040503050406030204" pitchFamily="18" charset="0"/>
                  </a:rPr>
                  <a:t>(effectively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blipFill>
                <a:blip r:embed="rId7"/>
                <a:stretch>
                  <a:fillRect l="-1000" b="-14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/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blipFill>
                <a:blip r:embed="rId8"/>
                <a:stretch>
                  <a:fillRect l="-4000" r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/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600" dirty="0"/>
                  <a:t> dimensional, length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blipFill>
                <a:blip r:embed="rId9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/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3: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𝐃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blipFill>
                <a:blip r:embed="rId10"/>
                <a:stretch>
                  <a:fillRect l="-2419" t="-8974" b="-2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538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S4D Architecture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Input: 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blipFill>
                <a:blip r:embed="rId2"/>
                <a:stretch>
                  <a:fillRect l="-2216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/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</a:t>
                </a:r>
                <a:r>
                  <a:rPr lang="en-US" sz="2400" dirty="0"/>
                  <a:t>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blipFill>
                <a:blip r:embed="rId3"/>
                <a:stretch>
                  <a:fillRect l="-232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/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/>
                  <a:t> from parameters (</a:t>
                </a:r>
                <a:r>
                  <a:rPr lang="en-US" sz="2400" dirty="0" err="1"/>
                  <a:t>prev</a:t>
                </a:r>
                <a:r>
                  <a:rPr lang="en-US" sz="2400" dirty="0"/>
                  <a:t> slide)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blipFill>
                <a:blip r:embed="rId4"/>
                <a:stretch>
                  <a:fillRect l="-1499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/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iFFT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blipFill>
                <a:blip r:embed="rId5"/>
                <a:stretch>
                  <a:fillRect l="-1625" t="-8750" b="-2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5522914-D817-A45A-B8F0-2D73DBA36FAF}"/>
                  </a:ext>
                </a:extLst>
              </p:cNvPr>
              <p:cNvSpPr txBox="1"/>
              <p:nvPr/>
            </p:nvSpPr>
            <p:spPr>
              <a:xfrm>
                <a:off x="380999" y="4282710"/>
                <a:ext cx="439923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4: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Dropout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ED7C2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GELU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5522914-D817-A45A-B8F0-2D73DBA36F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4282710"/>
                <a:ext cx="4399238" cy="461665"/>
              </a:xfrm>
              <a:prstGeom prst="rect">
                <a:avLst/>
              </a:prstGeom>
              <a:blipFill>
                <a:blip r:embed="rId6"/>
                <a:stretch>
                  <a:fillRect l="-2078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/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ea typeface="Cambria Math" panose="02040503050406030204" pitchFamily="18" charset="0"/>
                  </a:rPr>
                  <a:t>(effectively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blipFill>
                <a:blip r:embed="rId7"/>
                <a:stretch>
                  <a:fillRect l="-1000" b="-14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Rectangle 77">
            <a:extLst>
              <a:ext uri="{FF2B5EF4-FFF2-40B4-BE49-F238E27FC236}">
                <a16:creationId xmlns:a16="http://schemas.microsoft.com/office/drawing/2014/main" id="{49553854-31F0-6725-0194-026E9B4CA76B}"/>
              </a:ext>
            </a:extLst>
          </p:cNvPr>
          <p:cNvSpPr/>
          <p:nvPr/>
        </p:nvSpPr>
        <p:spPr>
          <a:xfrm>
            <a:off x="380998" y="2441796"/>
            <a:ext cx="6249494" cy="155874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/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blipFill>
                <a:blip r:embed="rId8"/>
                <a:stretch>
                  <a:fillRect l="-4000" r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/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600" dirty="0"/>
                  <a:t> dimensional, length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blipFill>
                <a:blip r:embed="rId9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/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3: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𝐃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blipFill>
                <a:blip r:embed="rId10"/>
                <a:stretch>
                  <a:fillRect l="-2419" t="-8974" b="-2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5" name="Picture 94" descr="A graph of a function&#10;&#10;Description automatically generated">
            <a:extLst>
              <a:ext uri="{FF2B5EF4-FFF2-40B4-BE49-F238E27FC236}">
                <a16:creationId xmlns:a16="http://schemas.microsoft.com/office/drawing/2014/main" id="{180FA034-F9C7-7668-7B5B-7499EADA24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1520" y="1357881"/>
            <a:ext cx="4655977" cy="34870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832F6D-CAC0-93E4-DB38-0D4216933A37}"/>
              </a:ext>
            </a:extLst>
          </p:cNvPr>
          <p:cNvSpPr txBox="1"/>
          <p:nvPr/>
        </p:nvSpPr>
        <p:spPr>
          <a:xfrm>
            <a:off x="7021908" y="5019753"/>
            <a:ext cx="4841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Hendrycks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, Dan, and Kevin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Gimpel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. "Gaussian error linear units (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gelus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)."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</a:rPr>
              <a:t>arXiv</a:t>
            </a:r>
            <a:r>
              <a:rPr lang="en-US" sz="1200" i="1" dirty="0">
                <a:solidFill>
                  <a:schemeClr val="bg1">
                    <a:lumMod val="75000"/>
                  </a:schemeClr>
                </a:solidFill>
              </a:rPr>
              <a:t> preprint arXiv:1606.08415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 (2016).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9A4CEB-CD38-3237-CD34-084AF5C4B343}"/>
                  </a:ext>
                </a:extLst>
              </p:cNvPr>
              <p:cNvSpPr txBox="1"/>
              <p:nvPr/>
            </p:nvSpPr>
            <p:spPr>
              <a:xfrm>
                <a:off x="7844934" y="764270"/>
                <a:ext cx="32207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GELU</m:t>
                      </m:r>
                      <m:d>
                        <m:dPr>
                          <m:ctrlPr>
                            <a:rPr lang="en-US" sz="1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r>
                        <a:rPr lang="en-US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1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9A4CEB-CD38-3237-CD34-084AF5C4B3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4934" y="764270"/>
                <a:ext cx="3220720" cy="369332"/>
              </a:xfrm>
              <a:prstGeom prst="rect">
                <a:avLst/>
              </a:prstGeom>
              <a:blipFill>
                <a:blip r:embed="rId1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1768E1F-8A1C-81FC-D6AA-F152FB79C057}"/>
                  </a:ext>
                </a:extLst>
              </p:cNvPr>
              <p:cNvSpPr txBox="1"/>
              <p:nvPr/>
            </p:nvSpPr>
            <p:spPr>
              <a:xfrm>
                <a:off x="8276734" y="1054152"/>
                <a:ext cx="23571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Gaussian CDF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1768E1F-8A1C-81FC-D6AA-F152FB79C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6734" y="1054152"/>
                <a:ext cx="2357120" cy="369332"/>
              </a:xfrm>
              <a:prstGeom prst="rect">
                <a:avLst/>
              </a:prstGeom>
              <a:blipFill>
                <a:blip r:embed="rId13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9A57A86-B6EA-2498-D63B-D3692CA284E7}"/>
                  </a:ext>
                </a:extLst>
              </p:cNvPr>
              <p:cNvSpPr txBox="1"/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9A57A86-B6EA-2498-D63B-D3692CA284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blipFill>
                <a:blip r:embed="rId14"/>
                <a:stretch>
                  <a:fillRect l="-138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918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S4D Architecture Overview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/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Input: 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D147B4-64D1-25CF-983C-612EE09DC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1" y="1314651"/>
                <a:ext cx="4406899" cy="461665"/>
              </a:xfrm>
              <a:prstGeom prst="rect">
                <a:avLst/>
              </a:prstGeom>
              <a:blipFill>
                <a:blip r:embed="rId2"/>
                <a:stretch>
                  <a:fillRect l="-2216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/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Output: </a:t>
                </a:r>
                <a:r>
                  <a:rPr lang="en-US" sz="2400" dirty="0"/>
                  <a:t>series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3A24D0-FE37-F134-379D-3F8D142F0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776316"/>
                <a:ext cx="4191000" cy="461665"/>
              </a:xfrm>
              <a:prstGeom prst="rect">
                <a:avLst/>
              </a:prstGeom>
              <a:blipFill>
                <a:blip r:embed="rId3"/>
                <a:stretch>
                  <a:fillRect l="-232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/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1: </a:t>
                </a:r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sz="2400" dirty="0"/>
                  <a:t> from parameters (</a:t>
                </a:r>
                <a:r>
                  <a:rPr lang="en-US" sz="2400" dirty="0" err="1"/>
                  <a:t>prev</a:t>
                </a:r>
                <a:r>
                  <a:rPr lang="en-US" sz="2400" dirty="0"/>
                  <a:t> slide)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04A956-8B2B-2C38-9ACE-C30FB41CA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441797"/>
                <a:ext cx="6098721" cy="461665"/>
              </a:xfrm>
              <a:prstGeom prst="rect">
                <a:avLst/>
              </a:prstGeom>
              <a:blipFill>
                <a:blip r:embed="rId4"/>
                <a:stretch>
                  <a:fillRect l="-1499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/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iFFT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FFT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FF15A6-FCE0-52AD-7645-99E4FEAA6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2986119"/>
                <a:ext cx="5626261" cy="491417"/>
              </a:xfrm>
              <a:prstGeom prst="rect">
                <a:avLst/>
              </a:prstGeom>
              <a:blipFill>
                <a:blip r:embed="rId5"/>
                <a:stretch>
                  <a:fillRect l="-1625" t="-8750" b="-2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5522914-D817-A45A-B8F0-2D73DBA36FAF}"/>
                  </a:ext>
                </a:extLst>
              </p:cNvPr>
              <p:cNvSpPr txBox="1"/>
              <p:nvPr/>
            </p:nvSpPr>
            <p:spPr>
              <a:xfrm>
                <a:off x="380999" y="4282710"/>
                <a:ext cx="439923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4: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Dropout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GELU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5522914-D817-A45A-B8F0-2D73DBA36F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9" y="4282710"/>
                <a:ext cx="4399238" cy="461665"/>
              </a:xfrm>
              <a:prstGeom prst="rect">
                <a:avLst/>
              </a:prstGeom>
              <a:blipFill>
                <a:blip r:embed="rId6"/>
                <a:stretch>
                  <a:fillRect l="-2078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F7A39A-E2BB-E65C-BC55-A1C7D089E68F}"/>
                  </a:ext>
                </a:extLst>
              </p:cNvPr>
              <p:cNvSpPr txBox="1"/>
              <p:nvPr/>
            </p:nvSpPr>
            <p:spPr>
              <a:xfrm>
                <a:off x="380998" y="4918901"/>
                <a:ext cx="377444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5a: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ea typeface="Cambria Math" panose="02040503050406030204" pitchFamily="18" charset="0"/>
                  </a:rPr>
                  <a:t>Conv1D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F7A39A-E2BB-E65C-BC55-A1C7D089E6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8" y="4918901"/>
                <a:ext cx="3774441" cy="461665"/>
              </a:xfrm>
              <a:prstGeom prst="rect">
                <a:avLst/>
              </a:prstGeom>
              <a:blipFill>
                <a:blip r:embed="rId7"/>
                <a:stretch>
                  <a:fillRect l="-241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294988-252D-FF55-7237-3C35BDFF2FD7}"/>
                  </a:ext>
                </a:extLst>
              </p:cNvPr>
              <p:cNvSpPr txBox="1"/>
              <p:nvPr/>
            </p:nvSpPr>
            <p:spPr>
              <a:xfrm>
                <a:off x="380998" y="5553902"/>
                <a:ext cx="377444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5b: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𝐲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>
                    <a:solidFill>
                      <a:srgbClr val="ED7C24"/>
                    </a:solidFill>
                    <a:ea typeface="Cambria Math" panose="02040503050406030204" pitchFamily="18" charset="0"/>
                  </a:rPr>
                  <a:t>GLU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𝐨𝐮𝐭</m:t>
                    </m:r>
                    <m:r>
                      <a:rPr lang="en-US" sz="24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294988-252D-FF55-7237-3C35BDFF2F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8" y="5553902"/>
                <a:ext cx="3774441" cy="461665"/>
              </a:xfrm>
              <a:prstGeom prst="rect">
                <a:avLst/>
              </a:prstGeom>
              <a:blipFill>
                <a:blip r:embed="rId8"/>
                <a:stretch>
                  <a:fillRect l="-241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/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ea typeface="Cambria Math" panose="02040503050406030204" pitchFamily="18" charset="0"/>
                  </a:rPr>
                  <a:t>(effectively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A9F1130-A68D-6387-6D4D-CAE22F773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59" y="3123209"/>
                <a:ext cx="1830598" cy="325089"/>
              </a:xfrm>
              <a:prstGeom prst="rect">
                <a:avLst/>
              </a:prstGeom>
              <a:blipFill>
                <a:blip r:embed="rId9"/>
                <a:stretch>
                  <a:fillRect l="-1000" b="-14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1C9B70-93F6-94D0-3173-9A7264C85FFD}"/>
                  </a:ext>
                </a:extLst>
              </p:cNvPr>
              <p:cNvSpPr txBox="1"/>
              <p:nvPr/>
            </p:nvSpPr>
            <p:spPr>
              <a:xfrm>
                <a:off x="7304783" y="1465481"/>
                <a:ext cx="4523230" cy="6412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GLU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</m:d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020A5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0,⋯,</m:t>
                        </m:r>
                        <m:d>
                          <m:dPr>
                            <m:ctrlPr>
                              <a:rPr lang="en-US" sz="240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rgbClr val="0020A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400" b="0" i="1" smtClean="0">
                                <a:solidFill>
                                  <a:srgbClr val="0020A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𝝈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sz="2400" b="0" i="1">
                                    <a:solidFill>
                                      <a:srgbClr val="ED7C24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4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,⋯ </m:t>
                            </m:r>
                            <m:r>
                              <a:rPr lang="en-US" sz="24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b="0" i="1" smtClean="0">
                                <a:solidFill>
                                  <a:srgbClr val="ED7C24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/>
                  <a:t> 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1C9B70-93F6-94D0-3173-9A7264C85F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4783" y="1465481"/>
                <a:ext cx="4523230" cy="641201"/>
              </a:xfrm>
              <a:prstGeom prst="rect">
                <a:avLst/>
              </a:prstGeom>
              <a:blipFill>
                <a:blip r:embed="rId10"/>
                <a:stretch>
                  <a:fillRect l="-2022" t="-66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DCABE857-1CF4-6C24-6B16-ABA9D56A71E3}"/>
              </a:ext>
            </a:extLst>
          </p:cNvPr>
          <p:cNvSpPr txBox="1"/>
          <p:nvPr/>
        </p:nvSpPr>
        <p:spPr>
          <a:xfrm>
            <a:off x="8470801" y="1022621"/>
            <a:ext cx="1990010" cy="378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mbria Math" panose="02040503050406030204" pitchFamily="18" charset="0"/>
              </a:rPr>
              <a:t>Gated Linear Unit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e 17">
                <a:extLst>
                  <a:ext uri="{FF2B5EF4-FFF2-40B4-BE49-F238E27FC236}">
                    <a16:creationId xmlns:a16="http://schemas.microsoft.com/office/drawing/2014/main" id="{0555A59B-F6D9-24AD-558B-E53A63BDE87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4012" y="2494925"/>
              <a:ext cx="897230" cy="29667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42468">
                      <a:extLst>
                        <a:ext uri="{9D8B030D-6E8A-4147-A177-3AD203B41FA5}">
                          <a16:colId xmlns:a16="http://schemas.microsoft.com/office/drawing/2014/main" val="551949731"/>
                        </a:ext>
                      </a:extLst>
                    </a:gridCol>
                    <a:gridCol w="354762">
                      <a:extLst>
                        <a:ext uri="{9D8B030D-6E8A-4147-A177-3AD203B41FA5}">
                          <a16:colId xmlns:a16="http://schemas.microsoft.com/office/drawing/2014/main" val="214127598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73843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367508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84688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5660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701412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5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97110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6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062549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7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3742674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e 17">
                <a:extLst>
                  <a:ext uri="{FF2B5EF4-FFF2-40B4-BE49-F238E27FC236}">
                    <a16:creationId xmlns:a16="http://schemas.microsoft.com/office/drawing/2014/main" id="{0555A59B-F6D9-24AD-558B-E53A63BDE87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4012" y="2494925"/>
              <a:ext cx="897230" cy="29667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42468">
                      <a:extLst>
                        <a:ext uri="{9D8B030D-6E8A-4147-A177-3AD203B41FA5}">
                          <a16:colId xmlns:a16="http://schemas.microsoft.com/office/drawing/2014/main" val="551949731"/>
                        </a:ext>
                      </a:extLst>
                    </a:gridCol>
                    <a:gridCol w="354762">
                      <a:extLst>
                        <a:ext uri="{9D8B030D-6E8A-4147-A177-3AD203B41FA5}">
                          <a16:colId xmlns:a16="http://schemas.microsoft.com/office/drawing/2014/main" val="214127598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1639" r="-68539" b="-7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73843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101639" r="-68539" b="-6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367508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201639" r="-68539" b="-5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84688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301639" r="-68539" b="-4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5660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408333" r="-68539" b="-3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701412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500000" r="-68539" b="-20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97110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600000" r="-68539" b="-10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062549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1"/>
                          <a:stretch>
                            <a:fillRect t="-700000" r="-68539" b="-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3742674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F0078F64-B07C-9A69-2398-896BFC215452}"/>
              </a:ext>
            </a:extLst>
          </p:cNvPr>
          <p:cNvSpPr/>
          <p:nvPr/>
        </p:nvSpPr>
        <p:spPr>
          <a:xfrm rot="10800000">
            <a:off x="7751241" y="3978285"/>
            <a:ext cx="258165" cy="1483360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E7E8477-8BEB-AA22-1F7F-0FEEB67DA506}"/>
              </a:ext>
            </a:extLst>
          </p:cNvPr>
          <p:cNvCxnSpPr>
            <a:cxnSpLocks/>
            <a:stCxn id="19" idx="1"/>
            <a:endCxn id="25" idx="1"/>
          </p:cNvCxnSpPr>
          <p:nvPr/>
        </p:nvCxnSpPr>
        <p:spPr>
          <a:xfrm flipV="1">
            <a:off x="8009406" y="4718044"/>
            <a:ext cx="119378" cy="1921"/>
          </a:xfrm>
          <a:prstGeom prst="straightConnector1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9C8B8D8-374F-2EC3-3162-FDC16E63045D}"/>
                  </a:ext>
                </a:extLst>
              </p:cNvPr>
              <p:cNvSpPr/>
              <p:nvPr/>
            </p:nvSpPr>
            <p:spPr>
              <a:xfrm>
                <a:off x="8128784" y="4517783"/>
                <a:ext cx="400522" cy="400522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rIns="45720" rtlCol="0" anchor="ctr">
                <a:normAutofit fontScale="92500"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𝝈</m:t>
                      </m:r>
                    </m:oMath>
                  </m:oMathPara>
                </a14:m>
                <a:endParaRPr lang="en-US" dirty="0" err="1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9C8B8D8-374F-2EC3-3162-FDC16E6304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784" y="4517783"/>
                <a:ext cx="400522" cy="400522"/>
              </a:xfrm>
              <a:prstGeom prst="roundRect">
                <a:avLst/>
              </a:prstGeom>
              <a:blipFill>
                <a:blip r:embed="rId12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B3E75E-BF48-4400-F391-C964EB86A55B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8529306" y="4718044"/>
            <a:ext cx="258165" cy="3939"/>
          </a:xfrm>
          <a:prstGeom prst="straightConnector1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0" name="Table 29">
                <a:extLst>
                  <a:ext uri="{FF2B5EF4-FFF2-40B4-BE49-F238E27FC236}">
                    <a16:creationId xmlns:a16="http://schemas.microsoft.com/office/drawing/2014/main" id="{78FEB5E1-A09D-21C7-824B-B4E9B5BB884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8743896" y="3982612"/>
              <a:ext cx="1072956" cy="1487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706688">
                      <a:extLst>
                        <a:ext uri="{9D8B030D-6E8A-4147-A177-3AD203B41FA5}">
                          <a16:colId xmlns:a16="http://schemas.microsoft.com/office/drawing/2014/main" val="3128249778"/>
                        </a:ext>
                      </a:extLst>
                    </a:gridCol>
                    <a:gridCol w="366268">
                      <a:extLst>
                        <a:ext uri="{9D8B030D-6E8A-4147-A177-3AD203B41FA5}">
                          <a16:colId xmlns:a16="http://schemas.microsoft.com/office/drawing/2014/main" val="4017440472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04921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en-US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924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124667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568095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0" name="Table 29">
                <a:extLst>
                  <a:ext uri="{FF2B5EF4-FFF2-40B4-BE49-F238E27FC236}">
                    <a16:creationId xmlns:a16="http://schemas.microsoft.com/office/drawing/2014/main" id="{78FEB5E1-A09D-21C7-824B-B4E9B5BB884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8743896" y="3982612"/>
              <a:ext cx="1072956" cy="148742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706688">
                      <a:extLst>
                        <a:ext uri="{9D8B030D-6E8A-4147-A177-3AD203B41FA5}">
                          <a16:colId xmlns:a16="http://schemas.microsoft.com/office/drawing/2014/main" val="3128249778"/>
                        </a:ext>
                      </a:extLst>
                    </a:gridCol>
                    <a:gridCol w="366268">
                      <a:extLst>
                        <a:ext uri="{9D8B030D-6E8A-4147-A177-3AD203B41FA5}">
                          <a16:colId xmlns:a16="http://schemas.microsoft.com/office/drawing/2014/main" val="4017440472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3"/>
                          <a:stretch>
                            <a:fillRect t="-1613" r="-52991" b="-3064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04921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3"/>
                          <a:stretch>
                            <a:fillRect t="-103279" r="-52991" b="-2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924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3"/>
                          <a:stretch>
                            <a:fillRect t="-203279" r="-52991" b="-1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124667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3"/>
                          <a:stretch>
                            <a:fillRect t="-303279" r="-52991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568095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8" name="Left Brace 37">
            <a:extLst>
              <a:ext uri="{FF2B5EF4-FFF2-40B4-BE49-F238E27FC236}">
                <a16:creationId xmlns:a16="http://schemas.microsoft.com/office/drawing/2014/main" id="{B820DCAA-3ED8-20A8-8ED8-A75721B24A0A}"/>
              </a:ext>
            </a:extLst>
          </p:cNvPr>
          <p:cNvSpPr/>
          <p:nvPr/>
        </p:nvSpPr>
        <p:spPr>
          <a:xfrm rot="10800000">
            <a:off x="9825016" y="3980303"/>
            <a:ext cx="258165" cy="1483360"/>
          </a:xfrm>
          <a:prstGeom prst="leftBrace">
            <a:avLst/>
          </a:prstGeom>
          <a:ln w="19050">
            <a:solidFill>
              <a:srgbClr val="ED7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D7298989-8C5B-3D60-C904-1DCC7B3D35CD}"/>
              </a:ext>
            </a:extLst>
          </p:cNvPr>
          <p:cNvSpPr/>
          <p:nvPr/>
        </p:nvSpPr>
        <p:spPr>
          <a:xfrm rot="10800000">
            <a:off x="7751241" y="2492483"/>
            <a:ext cx="258165" cy="1483360"/>
          </a:xfrm>
          <a:prstGeom prst="leftBrace">
            <a:avLst/>
          </a:prstGeom>
          <a:ln w="19050">
            <a:solidFill>
              <a:srgbClr val="0020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87100CB-9ABB-F569-5FB6-5EEAB9850F56}"/>
              </a:ext>
            </a:extLst>
          </p:cNvPr>
          <p:cNvCxnSpPr>
            <a:cxnSpLocks/>
            <a:stCxn id="39" idx="1"/>
            <a:endCxn id="43" idx="1"/>
          </p:cNvCxnSpPr>
          <p:nvPr/>
        </p:nvCxnSpPr>
        <p:spPr>
          <a:xfrm>
            <a:off x="8009406" y="3234163"/>
            <a:ext cx="1892752" cy="6769"/>
          </a:xfrm>
          <a:prstGeom prst="straightConnector1">
            <a:avLst/>
          </a:prstGeom>
          <a:ln w="19050">
            <a:solidFill>
              <a:srgbClr val="0020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196268AB-A0F5-E1FB-CF4B-A0C95798005E}"/>
                  </a:ext>
                </a:extLst>
              </p:cNvPr>
              <p:cNvSpPr/>
              <p:nvPr/>
            </p:nvSpPr>
            <p:spPr>
              <a:xfrm>
                <a:off x="9902158" y="3040671"/>
                <a:ext cx="400522" cy="400522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rIns="45720" rtlCol="0" anchor="ctr">
                <a:normAutofit fontScale="92500"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𝝈</m:t>
                      </m:r>
                    </m:oMath>
                  </m:oMathPara>
                </a14:m>
                <a:endParaRPr lang="en-US" dirty="0" err="1">
                  <a:solidFill>
                    <a:schemeClr val="tx1"/>
                  </a:solidFill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196268AB-A0F5-E1FB-CF4B-A0C9579800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2158" y="3040671"/>
                <a:ext cx="400522" cy="400522"/>
              </a:xfrm>
              <a:prstGeom prst="roundRect">
                <a:avLst/>
              </a:prstGeom>
              <a:blipFill>
                <a:blip r:embed="rId14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B685A0F8-D000-B33E-233A-45B4FBCF6711}"/>
              </a:ext>
            </a:extLst>
          </p:cNvPr>
          <p:cNvCxnSpPr>
            <a:stCxn id="38" idx="1"/>
            <a:endCxn id="43" idx="2"/>
          </p:cNvCxnSpPr>
          <p:nvPr/>
        </p:nvCxnSpPr>
        <p:spPr>
          <a:xfrm flipV="1">
            <a:off x="10083181" y="3441193"/>
            <a:ext cx="19238" cy="1280790"/>
          </a:xfrm>
          <a:prstGeom prst="bentConnector2">
            <a:avLst/>
          </a:prstGeom>
          <a:ln w="19050">
            <a:solidFill>
              <a:srgbClr val="ED7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5D2A428-F828-D206-EA5A-D2D3CCF55FFC}"/>
              </a:ext>
            </a:extLst>
          </p:cNvPr>
          <p:cNvCxnSpPr>
            <a:cxnSpLocks/>
            <a:stCxn id="43" idx="3"/>
            <a:endCxn id="56" idx="1"/>
          </p:cNvCxnSpPr>
          <p:nvPr/>
        </p:nvCxnSpPr>
        <p:spPr>
          <a:xfrm>
            <a:off x="10302680" y="3240932"/>
            <a:ext cx="258164" cy="0"/>
          </a:xfrm>
          <a:prstGeom prst="straightConnector1">
            <a:avLst/>
          </a:prstGeom>
          <a:ln w="19050">
            <a:solidFill>
              <a:srgbClr val="0020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6" name="Table 55">
                <a:extLst>
                  <a:ext uri="{FF2B5EF4-FFF2-40B4-BE49-F238E27FC236}">
                    <a16:creationId xmlns:a16="http://schemas.microsoft.com/office/drawing/2014/main" id="{7DF38810-18C1-8C5C-B8C0-0A1D47CB6D0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0560844" y="2494928"/>
              <a:ext cx="1329782" cy="149200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973523">
                      <a:extLst>
                        <a:ext uri="{9D8B030D-6E8A-4147-A177-3AD203B41FA5}">
                          <a16:colId xmlns:a16="http://schemas.microsoft.com/office/drawing/2014/main" val="3128249778"/>
                        </a:ext>
                      </a:extLst>
                    </a:gridCol>
                    <a:gridCol w="356259">
                      <a:extLst>
                        <a:ext uri="{9D8B030D-6E8A-4147-A177-3AD203B41FA5}">
                          <a16:colId xmlns:a16="http://schemas.microsoft.com/office/drawing/2014/main" val="4017440472"/>
                        </a:ext>
                      </a:extLst>
                    </a:gridCol>
                  </a:tblGrid>
                  <a:tr h="37948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04921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r>
                                  <a:rPr lang="en-US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en-US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924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US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b>
                                    </m:s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124667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a:rPr lang="en-US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b>
                                    </m:s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𝝈</m:t>
                                    </m:r>
                                    <m:r>
                                      <a:rPr lang="en-US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568095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6" name="Table 55">
                <a:extLst>
                  <a:ext uri="{FF2B5EF4-FFF2-40B4-BE49-F238E27FC236}">
                    <a16:creationId xmlns:a16="http://schemas.microsoft.com/office/drawing/2014/main" id="{7DF38810-18C1-8C5C-B8C0-0A1D47CB6D0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0560844" y="2494928"/>
              <a:ext cx="1329782" cy="149200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973523">
                      <a:extLst>
                        <a:ext uri="{9D8B030D-6E8A-4147-A177-3AD203B41FA5}">
                          <a16:colId xmlns:a16="http://schemas.microsoft.com/office/drawing/2014/main" val="3128249778"/>
                        </a:ext>
                      </a:extLst>
                    </a:gridCol>
                    <a:gridCol w="356259">
                      <a:extLst>
                        <a:ext uri="{9D8B030D-6E8A-4147-A177-3AD203B41FA5}">
                          <a16:colId xmlns:a16="http://schemas.microsoft.com/office/drawing/2014/main" val="4017440472"/>
                        </a:ext>
                      </a:extLst>
                    </a:gridCol>
                  </a:tblGrid>
                  <a:tr h="37948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5"/>
                          <a:stretch>
                            <a:fillRect t="-1587" r="-38125" b="-3015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04921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5"/>
                          <a:stretch>
                            <a:fillRect t="-104918" r="-38125" b="-2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924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5"/>
                          <a:stretch>
                            <a:fillRect t="-204918" r="-38125" b="-1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124667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15"/>
                          <a:stretch>
                            <a:fillRect t="-304918" r="-38125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568095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8" name="Rectangle 77">
            <a:extLst>
              <a:ext uri="{FF2B5EF4-FFF2-40B4-BE49-F238E27FC236}">
                <a16:creationId xmlns:a16="http://schemas.microsoft.com/office/drawing/2014/main" id="{49553854-31F0-6725-0194-026E9B4CA76B}"/>
              </a:ext>
            </a:extLst>
          </p:cNvPr>
          <p:cNvSpPr/>
          <p:nvPr/>
        </p:nvSpPr>
        <p:spPr>
          <a:xfrm>
            <a:off x="380998" y="2441796"/>
            <a:ext cx="6249494" cy="155874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/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400" dirty="0"/>
                  <a:t>)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9DB6EC4-2ADC-803C-39FA-AD48CB528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644021" y="3182507"/>
                <a:ext cx="1789203" cy="307777"/>
              </a:xfrm>
              <a:prstGeom prst="rect">
                <a:avLst/>
              </a:prstGeom>
              <a:blipFill>
                <a:blip r:embed="rId16"/>
                <a:stretch>
                  <a:fillRect l="-4000" r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/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1600" dirty="0"/>
                  <a:t> dimensional, length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6DB49D-82D1-9CDD-40D1-F60C9A262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902" y="1396905"/>
                <a:ext cx="2334539" cy="338554"/>
              </a:xfrm>
              <a:prstGeom prst="rect">
                <a:avLst/>
              </a:prstGeom>
              <a:blipFill>
                <a:blip r:embed="rId17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/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3: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𝐨𝐮𝐭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𝐃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5A4BC16-AFB2-6A98-A697-66AFE2D19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97" y="3522657"/>
                <a:ext cx="3774441" cy="477888"/>
              </a:xfrm>
              <a:prstGeom prst="rect">
                <a:avLst/>
              </a:prstGeom>
              <a:blipFill>
                <a:blip r:embed="rId18"/>
                <a:stretch>
                  <a:fillRect l="-2419" t="-8974" b="-2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B82328D-973A-FAB0-7628-89E022BFCF69}"/>
                  </a:ext>
                </a:extLst>
              </p:cNvPr>
              <p:cNvSpPr txBox="1"/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Parameters: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𝚲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/>
                  <a:t>, step size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B82328D-973A-FAB0-7628-89E022BFCF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886401"/>
                <a:ext cx="7023101" cy="461665"/>
              </a:xfrm>
              <a:prstGeom prst="rect">
                <a:avLst/>
              </a:prstGeom>
              <a:blipFill>
                <a:blip r:embed="rId19"/>
                <a:stretch>
                  <a:fillRect l="-1389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Left Brace 11">
            <a:extLst>
              <a:ext uri="{FF2B5EF4-FFF2-40B4-BE49-F238E27FC236}">
                <a16:creationId xmlns:a16="http://schemas.microsoft.com/office/drawing/2014/main" id="{9B4D8CB9-DFAA-40FF-FEA0-49602E827B30}"/>
              </a:ext>
            </a:extLst>
          </p:cNvPr>
          <p:cNvSpPr/>
          <p:nvPr/>
        </p:nvSpPr>
        <p:spPr>
          <a:xfrm rot="10800000">
            <a:off x="3545612" y="4953469"/>
            <a:ext cx="258164" cy="101524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40501-FEA5-9F7F-D4EA-05E364BF33E2}"/>
              </a:ext>
            </a:extLst>
          </p:cNvPr>
          <p:cNvSpPr txBox="1"/>
          <p:nvPr/>
        </p:nvSpPr>
        <p:spPr>
          <a:xfrm>
            <a:off x="3856289" y="5307206"/>
            <a:ext cx="22269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a typeface="Cambria Math" panose="02040503050406030204" pitchFamily="18" charset="0"/>
              </a:rPr>
              <a:t>Along feature axis (H)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091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Complexity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e 11">
                <a:extLst>
                  <a:ext uri="{FF2B5EF4-FFF2-40B4-BE49-F238E27FC236}">
                    <a16:creationId xmlns:a16="http://schemas.microsoft.com/office/drawing/2014/main" id="{A2A44740-916C-1452-413A-0891E622A9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86094353"/>
                  </p:ext>
                </p:extLst>
              </p:nvPr>
            </p:nvGraphicFramePr>
            <p:xfrm>
              <a:off x="243521" y="980616"/>
              <a:ext cx="11704320" cy="457200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1828800">
                      <a:extLst>
                        <a:ext uri="{9D8B030D-6E8A-4147-A177-3AD203B41FA5}">
                          <a16:colId xmlns:a16="http://schemas.microsoft.com/office/drawing/2014/main" val="2739709755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000170902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796929477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8672273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2903976931"/>
                        </a:ext>
                      </a:extLst>
                    </a:gridCol>
                  </a:tblGrid>
                  <a:tr h="762000"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Convolution (CNN)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Recurrence (RNN)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Attention (Transformer)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S4 (This paper)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8350403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 Count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latin typeface="Cambria Math" panose="02040503050406030204" pitchFamily="18" charset="0"/>
                                  </a:rPr>
                                  <m:t>𝐿𝐻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𝐇</m:t>
                                    </m:r>
                                  </m:e>
                                  <m:sup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𝐇</m:t>
                                    </m:r>
                                  </m:e>
                                  <m:sup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𝐇</m:t>
                                    </m:r>
                                  </m:e>
                                  <m:sup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91839379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Computation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𝐥𝐨𝐠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  <m:t>𝐋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𝐇</m:t>
                                </m:r>
                                <m:r>
                                  <a:rPr lang="en-US" b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</m:t>
                                </m:r>
                                <m:r>
                                  <a:rPr lang="en-US" b="1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𝐇</m:t>
                                </m:r>
                                <m:r>
                                  <a:rPr lang="en-US" b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𝐵𝐿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𝐁𝐇</m:t>
                                </m:r>
                                <m:d>
                                  <m:d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  <m:t>𝐥𝐨𝐠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1" i="1" dirty="0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1" i="1" dirty="0" smtClean="0">
                                                <a:latin typeface="Cambria Math" panose="02040503050406030204" pitchFamily="18" charset="0"/>
                                              </a:rPr>
                                              <m:t>𝐇</m:t>
                                            </m:r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b="1" dirty="0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func>
                                      <m:funcPr>
                                        <m:ctrlP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  <m:t>𝐥𝐨𝐠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1" i="1" dirty="0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1" i="1" dirty="0" smtClean="0">
                                                <a:latin typeface="Cambria Math" panose="02040503050406030204" pitchFamily="18" charset="0"/>
                                              </a:rPr>
                                              <m:t>𝐋</m:t>
                                            </m:r>
                                          </m:e>
                                        </m:d>
                                      </m:e>
                                    </m:func>
                                  </m:e>
                                </m:d>
                                <m:r>
                                  <a:rPr lang="en-US" b="1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</m:t>
                                </m:r>
                                <m:func>
                                  <m:func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𝐥𝐨𝐠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1" i="1" dirty="0" smtClean="0">
                                            <a:latin typeface="Cambria Math" panose="02040503050406030204" pitchFamily="18" charset="0"/>
                                          </a:rPr>
                                          <m:t>𝐋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𝐇</m:t>
                                </m:r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60855633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Space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𝐁𝐋𝐇</m:t>
                                </m:r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𝐁𝐋𝐇</m:t>
                                </m:r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𝐻𝐿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𝐁𝐋𝐇</m:t>
                                </m:r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6662177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Parallelizable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90959742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Inference </a:t>
                          </a:r>
                          <a:br>
                            <a:rPr lang="en-US" dirty="0"/>
                          </a:br>
                          <a:r>
                            <a:rPr lang="en-US" dirty="0"/>
                            <a:t>(1 sample 1 t)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𝐇</m:t>
                                    </m:r>
                                  </m:e>
                                  <m:sup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dirty="0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p>
                                    <m:r>
                                      <a:rPr lang="en-US" b="0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𝐇</m:t>
                                    </m:r>
                                  </m:e>
                                  <m:sup>
                                    <m:r>
                                      <a:rPr lang="en-US" b="1" i="1" dirty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223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e 11">
                <a:extLst>
                  <a:ext uri="{FF2B5EF4-FFF2-40B4-BE49-F238E27FC236}">
                    <a16:creationId xmlns:a16="http://schemas.microsoft.com/office/drawing/2014/main" id="{A2A44740-916C-1452-413A-0891E622A9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86094353"/>
                  </p:ext>
                </p:extLst>
              </p:nvPr>
            </p:nvGraphicFramePr>
            <p:xfrm>
              <a:off x="243521" y="980616"/>
              <a:ext cx="11704320" cy="457200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1828800">
                      <a:extLst>
                        <a:ext uri="{9D8B030D-6E8A-4147-A177-3AD203B41FA5}">
                          <a16:colId xmlns:a16="http://schemas.microsoft.com/office/drawing/2014/main" val="2739709755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000170902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796929477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8672273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2903976931"/>
                        </a:ext>
                      </a:extLst>
                    </a:gridCol>
                  </a:tblGrid>
                  <a:tr h="762000"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Convolution (CNN)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Recurrence (RNN)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Attention (Transformer)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S4 (This paper)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8350403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 Count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74074" t="-100000" r="-300494" b="-405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73645" t="-100000" r="-199754" b="-405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74321" t="-100000" r="-100247" b="-405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74321" t="-100000" r="-247" b="-4056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91839379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Computation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74074" t="-198413" r="-300494" b="-30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73645" t="-198413" r="-199754" b="-30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74321" t="-198413" r="-100247" b="-30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74321" t="-198413" r="-247" b="-3023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60855633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Space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74074" t="-300800" r="-300494" b="-20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73645" t="-300800" r="-199754" b="-20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74321" t="-300800" r="-100247" b="-20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74321" t="-300800" r="-247" b="-204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6662177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Training Parallelizable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/>
                            <a:t>Yes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90959742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Inference </a:t>
                          </a:r>
                          <a:br>
                            <a:rPr lang="en-US" dirty="0"/>
                          </a:br>
                          <a:r>
                            <a:rPr lang="en-US" dirty="0"/>
                            <a:t>(1 sample 1 t)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74074" t="-500800" r="-300494" b="-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73645" t="-500800" r="-199754" b="-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74321" t="-500800" r="-100247" b="-4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74321" t="-500800" r="-247" b="-4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2239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4031F52-8D42-BEF1-961F-5E0F51FEEBD6}"/>
                  </a:ext>
                </a:extLst>
              </p:cNvPr>
              <p:cNvSpPr txBox="1"/>
              <p:nvPr/>
            </p:nvSpPr>
            <p:spPr>
              <a:xfrm>
                <a:off x="1248297" y="5689513"/>
                <a:ext cx="10699544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latin typeface="Cambria Math" panose="02040503050406030204" pitchFamily="18" charset="0"/>
                      </a:rPr>
                      <m:t>L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sequence length,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sz="2400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batch size,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hidden dimension / state size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4031F52-8D42-BEF1-961F-5E0F51FEEB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297" y="5689513"/>
                <a:ext cx="10699544" cy="461665"/>
              </a:xfrm>
              <a:prstGeom prst="rect">
                <a:avLst/>
              </a:prstGeom>
              <a:blipFill>
                <a:blip r:embed="rId3"/>
                <a:stretch>
                  <a:fillRect l="-171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3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Data driven method to approximate EMA signal</a:t>
            </a:r>
            <a:br>
              <a:rPr lang="en-US" sz="2400" dirty="0"/>
            </a:br>
            <a:r>
              <a:rPr lang="en-US" sz="2400" dirty="0">
                <a:sym typeface="Wingdings" panose="05000000000000000000" pitchFamily="2" charset="2"/>
              </a:rPr>
              <a:t> Instead of doing manual processing, let’s make our Machine Learning model to learn EMA features automatically from the data</a:t>
            </a:r>
            <a:endParaRPr lang="en-US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C2C71E-17E8-D81E-3217-ED27FA8CB1CD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2"/>
              </a:rPr>
              <a:t>Kalman Filter</a:t>
            </a:r>
            <a:endParaRPr lang="ko-KR" altLang="en-US" sz="1000" dirty="0">
              <a:latin typeface="Gentona Book" pitchFamily="2" charset="7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1375667-2E89-E96B-9A8C-E0A432F0499D}"/>
              </a:ext>
            </a:extLst>
          </p:cNvPr>
          <p:cNvCxnSpPr/>
          <p:nvPr/>
        </p:nvCxnSpPr>
        <p:spPr>
          <a:xfrm>
            <a:off x="2120741" y="3147775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7072E5E-A341-6707-281B-0AD35F224CF0}"/>
              </a:ext>
            </a:extLst>
          </p:cNvPr>
          <p:cNvCxnSpPr/>
          <p:nvPr/>
        </p:nvCxnSpPr>
        <p:spPr>
          <a:xfrm>
            <a:off x="6959441" y="3147775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059DC9-B1B0-28F7-7367-813FBED8D1DE}"/>
              </a:ext>
            </a:extLst>
          </p:cNvPr>
          <p:cNvSpPr/>
          <p:nvPr/>
        </p:nvSpPr>
        <p:spPr>
          <a:xfrm>
            <a:off x="4540091" y="2719150"/>
            <a:ext cx="2419350" cy="91435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ko-KR" alt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E083B5-3676-7A21-41A6-F2089A48D019}"/>
                  </a:ext>
                </a:extLst>
              </p:cNvPr>
              <p:cNvSpPr txBox="1"/>
              <p:nvPr/>
            </p:nvSpPr>
            <p:spPr>
              <a:xfrm>
                <a:off x="4473416" y="2732276"/>
                <a:ext cx="25527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Model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𝒚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𝒇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𝒙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;</m:t>
                      </m:r>
                      <m:r>
                        <a:rPr lang="ko-KR" altLang="en-US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𝝑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ko-KR" alt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E083B5-3676-7A21-41A6-F2089A48D0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3416" y="2732276"/>
                <a:ext cx="2552700" cy="830997"/>
              </a:xfrm>
              <a:prstGeom prst="rect">
                <a:avLst/>
              </a:prstGeom>
              <a:blipFill>
                <a:blip r:embed="rId3"/>
                <a:stretch>
                  <a:fillRect t="-5109" b="-102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57F5E0-34C4-C3BC-798F-0B24848A17D9}"/>
                  </a:ext>
                </a:extLst>
              </p:cNvPr>
              <p:cNvSpPr txBox="1"/>
              <p:nvPr/>
            </p:nvSpPr>
            <p:spPr>
              <a:xfrm>
                <a:off x="2120741" y="2695696"/>
                <a:ext cx="21940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2400" dirty="0">
                    <a:latin typeface="Gentona Book" pitchFamily="2" charset="77"/>
                  </a:rPr>
                  <a:t>Input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57F5E0-34C4-C3BC-798F-0B24848A17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41" y="2695696"/>
                <a:ext cx="2194084" cy="461665"/>
              </a:xfrm>
              <a:prstGeom prst="rect">
                <a:avLst/>
              </a:prstGeom>
              <a:blipFill>
                <a:blip r:embed="rId4"/>
                <a:stretch>
                  <a:fillRect l="-4444" t="-10526" b="-289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39D481-B6AD-7B5B-2E2C-3DE696B2AF12}"/>
                  </a:ext>
                </a:extLst>
              </p:cNvPr>
              <p:cNvSpPr txBox="1"/>
              <p:nvPr/>
            </p:nvSpPr>
            <p:spPr>
              <a:xfrm>
                <a:off x="7092791" y="2661465"/>
                <a:ext cx="21940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400" dirty="0">
                    <a:latin typeface="Gentona Book" pitchFamily="2" charset="77"/>
                  </a:rPr>
                  <a:t>output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𝒚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39D481-B6AD-7B5B-2E2C-3DE696B2AF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2791" y="2661465"/>
                <a:ext cx="2194084" cy="461665"/>
              </a:xfrm>
              <a:prstGeom prst="rect">
                <a:avLst/>
              </a:prstGeom>
              <a:blipFill>
                <a:blip r:embed="rId5"/>
                <a:stretch>
                  <a:fillRect t="-10667" r="-1114" b="-30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103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Efficiency vs Previous Version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A58068-7772-3A5E-D511-F1F29BBA9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70" y="1158043"/>
            <a:ext cx="9906859" cy="454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36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Efficiency vs Transformers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1E4731-78D1-F2F9-B448-9A4CC863B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133" y="1068283"/>
            <a:ext cx="9345734" cy="509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7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8" y="1901684"/>
            <a:ext cx="11930424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4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9843"/>
          <a:stretch/>
        </p:blipFill>
        <p:spPr>
          <a:xfrm>
            <a:off x="130788" y="1901684"/>
            <a:ext cx="359793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A7B1C9-3FB8-A98A-F43D-3EC23ED21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5403" y="3246437"/>
            <a:ext cx="7985809" cy="365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9A52BD-8BA4-A318-4F1F-7C8CB053B91D}"/>
              </a:ext>
            </a:extLst>
          </p:cNvPr>
          <p:cNvSpPr txBox="1"/>
          <p:nvPr/>
        </p:nvSpPr>
        <p:spPr>
          <a:xfrm>
            <a:off x="3801131" y="2447150"/>
            <a:ext cx="8000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Mathematical operations based on string</a:t>
            </a:r>
          </a:p>
        </p:txBody>
      </p:sp>
    </p:spTree>
    <p:extLst>
      <p:ext uri="{BB962C8B-B14F-4D97-AF65-F5344CB8AC3E}">
        <p14:creationId xmlns:p14="http://schemas.microsoft.com/office/powerpoint/2010/main" val="150345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1935"/>
          <a:stretch/>
        </p:blipFill>
        <p:spPr>
          <a:xfrm>
            <a:off x="130788" y="1901684"/>
            <a:ext cx="215521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234BEF-81C2-7D81-F3D5-29AEC87068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243" r="60815"/>
          <a:stretch/>
        </p:blipFill>
        <p:spPr>
          <a:xfrm>
            <a:off x="2286000" y="1901684"/>
            <a:ext cx="1066800" cy="40537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E9FD66-1736-7FD1-0CAE-D36E9CF06FDE}"/>
              </a:ext>
            </a:extLst>
          </p:cNvPr>
          <p:cNvSpPr txBox="1"/>
          <p:nvPr/>
        </p:nvSpPr>
        <p:spPr>
          <a:xfrm>
            <a:off x="4441211" y="337252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“Probably my all-time favorite movie, a story of selflessness, sacrifice and dedication to a noble ca...”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4CF372-6BC5-E752-A1AE-551CBF94FB39}"/>
              </a:ext>
            </a:extLst>
          </p:cNvPr>
          <p:cNvSpPr txBox="1"/>
          <p:nvPr/>
        </p:nvSpPr>
        <p:spPr>
          <a:xfrm>
            <a:off x="5793137" y="4299941"/>
            <a:ext cx="339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Label: Positive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326EAA-ED13-D48B-292F-81F94D25E443}"/>
              </a:ext>
            </a:extLst>
          </p:cNvPr>
          <p:cNvSpPr txBox="1"/>
          <p:nvPr/>
        </p:nvSpPr>
        <p:spPr>
          <a:xfrm>
            <a:off x="3872897" y="2447150"/>
            <a:ext cx="72326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Character-level IMDB review sentiment classification </a:t>
            </a:r>
            <a:br>
              <a:rPr lang="en-US" dirty="0"/>
            </a:br>
            <a:r>
              <a:rPr lang="en-US" dirty="0"/>
              <a:t>(truncated or padded to 4k characters)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A85A6C-F0B9-A733-82DF-2E2CDA6EE653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7489211" y="4018854"/>
            <a:ext cx="1" cy="2810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703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1935"/>
          <a:stretch/>
        </p:blipFill>
        <p:spPr>
          <a:xfrm>
            <a:off x="130788" y="1901684"/>
            <a:ext cx="215521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E9FD66-1736-7FD1-0CAE-D36E9CF06FDE}"/>
              </a:ext>
            </a:extLst>
          </p:cNvPr>
          <p:cNvSpPr txBox="1"/>
          <p:nvPr/>
        </p:nvSpPr>
        <p:spPr>
          <a:xfrm>
            <a:off x="4512925" y="3372523"/>
            <a:ext cx="339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“In this paper we show…”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4CF372-6BC5-E752-A1AE-551CBF94FB39}"/>
              </a:ext>
            </a:extLst>
          </p:cNvPr>
          <p:cNvSpPr txBox="1"/>
          <p:nvPr/>
        </p:nvSpPr>
        <p:spPr>
          <a:xfrm>
            <a:off x="6208999" y="4361378"/>
            <a:ext cx="339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Label: No match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326EAA-ED13-D48B-292F-81F94D25E443}"/>
              </a:ext>
            </a:extLst>
          </p:cNvPr>
          <p:cNvSpPr txBox="1"/>
          <p:nvPr/>
        </p:nvSpPr>
        <p:spPr>
          <a:xfrm>
            <a:off x="4441211" y="2447150"/>
            <a:ext cx="73602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Character-level determination of whether two papers share a citation</a:t>
            </a:r>
          </a:p>
          <a:p>
            <a:pPr algn="ctr"/>
            <a:r>
              <a:rPr lang="en-US" dirty="0"/>
              <a:t>(truncated to 4k characters per paper, concatenated to 8k)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A85A6C-F0B9-A733-82DF-2E2CDA6EE65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6209000" y="3741855"/>
            <a:ext cx="1696074" cy="619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AFFA659-9D21-D160-D143-1020AAC76A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611" r="45400"/>
          <a:stretch/>
        </p:blipFill>
        <p:spPr>
          <a:xfrm>
            <a:off x="2286000" y="1901684"/>
            <a:ext cx="1788158" cy="40537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6B089F-A6AE-3E2C-8CBB-9172D93AE7FE}"/>
              </a:ext>
            </a:extLst>
          </p:cNvPr>
          <p:cNvSpPr txBox="1"/>
          <p:nvPr/>
        </p:nvSpPr>
        <p:spPr>
          <a:xfrm>
            <a:off x="7905074" y="3370142"/>
            <a:ext cx="339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“&lt;x&gt; is a challenge in the field…”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006F80-95F5-9934-58EF-DBC49FADDD97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 flipH="1">
            <a:off x="7905074" y="3739474"/>
            <a:ext cx="1696075" cy="6219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21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1935"/>
          <a:stretch/>
        </p:blipFill>
        <p:spPr>
          <a:xfrm>
            <a:off x="130788" y="1901684"/>
            <a:ext cx="215521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D326EAA-ED13-D48B-292F-81F94D25E443}"/>
              </a:ext>
            </a:extLst>
          </p:cNvPr>
          <p:cNvSpPr txBox="1"/>
          <p:nvPr/>
        </p:nvSpPr>
        <p:spPr>
          <a:xfrm>
            <a:off x="4612640" y="1850884"/>
            <a:ext cx="7127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CIFAR-10 image classification </a:t>
            </a:r>
            <a:br>
              <a:rPr lang="en-US" dirty="0"/>
            </a:br>
            <a:r>
              <a:rPr lang="en-US" dirty="0"/>
              <a:t>(256 x 256 images, 10 classes)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C12F68-D4AC-B9FE-1958-23121D6664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428" r="36034"/>
          <a:stretch/>
        </p:blipFill>
        <p:spPr>
          <a:xfrm>
            <a:off x="2286000" y="1901684"/>
            <a:ext cx="1137920" cy="40537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4BEBC9-0AE9-609C-C61E-74489CEA7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132" y="2655029"/>
            <a:ext cx="4363968" cy="341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12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1935"/>
          <a:stretch/>
        </p:blipFill>
        <p:spPr>
          <a:xfrm>
            <a:off x="130788" y="1901684"/>
            <a:ext cx="215521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4823EF-D60E-71FE-9C1A-7E31D78D78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796" r="20535"/>
          <a:stretch/>
        </p:blipFill>
        <p:spPr>
          <a:xfrm>
            <a:off x="2286000" y="1901684"/>
            <a:ext cx="1869440" cy="40537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E9725C-3A4E-B8FF-6217-784E1F8BA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799" y="2983081"/>
            <a:ext cx="2620786" cy="2604830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FDB1EA-D123-829B-9C61-CD8A32046B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7601" y="3001109"/>
            <a:ext cx="2616797" cy="2612808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393E73-07DC-1D8C-EED2-6A8590FB4644}"/>
              </a:ext>
            </a:extLst>
          </p:cNvPr>
          <p:cNvSpPr txBox="1"/>
          <p:nvPr/>
        </p:nvSpPr>
        <p:spPr>
          <a:xfrm>
            <a:off x="4612640" y="2034278"/>
            <a:ext cx="7127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Determine if dots are connected</a:t>
            </a:r>
            <a:br>
              <a:rPr lang="en-US" dirty="0"/>
            </a:br>
            <a:r>
              <a:rPr lang="en-US" dirty="0"/>
              <a:t>(32 x 32 images, binary 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349382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1935"/>
          <a:stretch/>
        </p:blipFill>
        <p:spPr>
          <a:xfrm>
            <a:off x="130788" y="1901684"/>
            <a:ext cx="2155212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E9725C-3A4E-B8FF-6217-784E1F8BAD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02122" y="2848717"/>
            <a:ext cx="2588280" cy="2604830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393E73-07DC-1D8C-EED2-6A8590FB4644}"/>
              </a:ext>
            </a:extLst>
          </p:cNvPr>
          <p:cNvSpPr txBox="1"/>
          <p:nvPr/>
        </p:nvSpPr>
        <p:spPr>
          <a:xfrm>
            <a:off x="4612640" y="2034278"/>
            <a:ext cx="7127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Determine if dots are connected</a:t>
            </a:r>
            <a:br>
              <a:rPr lang="en-US" dirty="0"/>
            </a:br>
            <a:r>
              <a:rPr lang="en-US" dirty="0"/>
              <a:t>(128 x 128 images, binary classification)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A179929-5241-02E5-FF26-6B68121C74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317" r="8527"/>
          <a:stretch/>
        </p:blipFill>
        <p:spPr>
          <a:xfrm>
            <a:off x="2286000" y="1901684"/>
            <a:ext cx="1330960" cy="40537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B27715-B6C5-296B-8A56-787133FB6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4155" y="2915915"/>
            <a:ext cx="4825369" cy="24206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41597C2-E8C6-CB3B-A216-67AC14EFF9D0}"/>
              </a:ext>
            </a:extLst>
          </p:cNvPr>
          <p:cNvGrpSpPr/>
          <p:nvPr/>
        </p:nvGrpSpPr>
        <p:grpSpPr>
          <a:xfrm>
            <a:off x="4130555" y="5626715"/>
            <a:ext cx="7848969" cy="373168"/>
            <a:chOff x="1817756" y="5321430"/>
            <a:chExt cx="12220465" cy="581004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262AAAB-4C4D-FFFF-2AB8-9EB71673A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b="34593"/>
            <a:stretch/>
          </p:blipFill>
          <p:spPr>
            <a:xfrm>
              <a:off x="1817756" y="5321430"/>
              <a:ext cx="12192000" cy="55931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034AE41-1744-159C-131B-6808F50860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9299" t="65564" r="11457"/>
            <a:stretch/>
          </p:blipFill>
          <p:spPr>
            <a:xfrm>
              <a:off x="4376864" y="5607955"/>
              <a:ext cx="9661357" cy="2944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75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Long-Range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C8441-2493-228D-C638-703364D3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8" y="1901684"/>
            <a:ext cx="11930424" cy="4053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F30D0B-1FF5-F0E8-F74B-EBCFEBCA4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8" y="1044701"/>
            <a:ext cx="11930442" cy="6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30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Example: The Moving Average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406FF-F7A6-45DF-8D45-AC69645A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Data driven method to approximate EMA signal</a:t>
            </a:r>
            <a:br>
              <a:rPr lang="en-US" sz="2400" dirty="0"/>
            </a:br>
            <a:r>
              <a:rPr lang="en-US" sz="2400" dirty="0">
                <a:sym typeface="Wingdings" panose="05000000000000000000" pitchFamily="2" charset="2"/>
              </a:rPr>
              <a:t> Instead of doing manual processing, let’s make our Machine Learning model to learn EMA features automatically from the data</a:t>
            </a:r>
            <a:endParaRPr lang="en-US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C2C71E-17E8-D81E-3217-ED27FA8CB1CD}"/>
              </a:ext>
            </a:extLst>
          </p:cNvPr>
          <p:cNvSpPr txBox="1"/>
          <p:nvPr/>
        </p:nvSpPr>
        <p:spPr>
          <a:xfrm>
            <a:off x="531223" y="6227688"/>
            <a:ext cx="11279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Gentona Book" pitchFamily="2" charset="77"/>
                <a:hlinkClick r:id="rId2"/>
              </a:rPr>
              <a:t>Kalman Filter</a:t>
            </a:r>
            <a:endParaRPr lang="ko-KR" altLang="en-US" sz="1000" dirty="0">
              <a:latin typeface="Gentona Book" pitchFamily="2" charset="7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1375667-2E89-E96B-9A8C-E0A432F0499D}"/>
              </a:ext>
            </a:extLst>
          </p:cNvPr>
          <p:cNvCxnSpPr/>
          <p:nvPr/>
        </p:nvCxnSpPr>
        <p:spPr>
          <a:xfrm>
            <a:off x="2120741" y="3147775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7072E5E-A341-6707-281B-0AD35F224CF0}"/>
              </a:ext>
            </a:extLst>
          </p:cNvPr>
          <p:cNvCxnSpPr/>
          <p:nvPr/>
        </p:nvCxnSpPr>
        <p:spPr>
          <a:xfrm>
            <a:off x="6959441" y="3147775"/>
            <a:ext cx="24193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059DC9-B1B0-28F7-7367-813FBED8D1DE}"/>
              </a:ext>
            </a:extLst>
          </p:cNvPr>
          <p:cNvSpPr/>
          <p:nvPr/>
        </p:nvSpPr>
        <p:spPr>
          <a:xfrm>
            <a:off x="4540091" y="2719150"/>
            <a:ext cx="2419350" cy="91435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>
            <a:normAutofit/>
          </a:bodyPr>
          <a:lstStyle/>
          <a:p>
            <a:pPr algn="ctr"/>
            <a:endParaRPr lang="ko-KR" altLang="en-US" dirty="0" err="1">
              <a:solidFill>
                <a:schemeClr val="tx1"/>
              </a:solidFill>
              <a:latin typeface="Gentona Book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E083B5-3676-7A21-41A6-F2089A48D019}"/>
                  </a:ext>
                </a:extLst>
              </p:cNvPr>
              <p:cNvSpPr txBox="1"/>
              <p:nvPr/>
            </p:nvSpPr>
            <p:spPr>
              <a:xfrm>
                <a:off x="4473416" y="2732276"/>
                <a:ext cx="25527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Model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𝒚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𝒇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𝒙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;</m:t>
                      </m:r>
                      <m:r>
                        <a:rPr lang="ko-KR" altLang="en-US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𝝑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ko-KR" alt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E083B5-3676-7A21-41A6-F2089A48D0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3416" y="2732276"/>
                <a:ext cx="2552700" cy="830997"/>
              </a:xfrm>
              <a:prstGeom prst="rect">
                <a:avLst/>
              </a:prstGeom>
              <a:blipFill>
                <a:blip r:embed="rId3"/>
                <a:stretch>
                  <a:fillRect t="-5109" b="-102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57F5E0-34C4-C3BC-798F-0B24848A17D9}"/>
                  </a:ext>
                </a:extLst>
              </p:cNvPr>
              <p:cNvSpPr txBox="1"/>
              <p:nvPr/>
            </p:nvSpPr>
            <p:spPr>
              <a:xfrm>
                <a:off x="2120741" y="2695696"/>
                <a:ext cx="21940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2400" dirty="0">
                    <a:latin typeface="Gentona Book" pitchFamily="2" charset="77"/>
                  </a:rPr>
                  <a:t>Input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57F5E0-34C4-C3BC-798F-0B24848A17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41" y="2695696"/>
                <a:ext cx="2194084" cy="461665"/>
              </a:xfrm>
              <a:prstGeom prst="rect">
                <a:avLst/>
              </a:prstGeom>
              <a:blipFill>
                <a:blip r:embed="rId4"/>
                <a:stretch>
                  <a:fillRect l="-4444" t="-10526" b="-289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39D481-B6AD-7B5B-2E2C-3DE696B2AF12}"/>
                  </a:ext>
                </a:extLst>
              </p:cNvPr>
              <p:cNvSpPr txBox="1"/>
              <p:nvPr/>
            </p:nvSpPr>
            <p:spPr>
              <a:xfrm>
                <a:off x="7092791" y="2661465"/>
                <a:ext cx="21940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400" dirty="0">
                    <a:latin typeface="Gentona Book" pitchFamily="2" charset="77"/>
                  </a:rPr>
                  <a:t>output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𝒚</m:t>
                    </m:r>
                  </m:oMath>
                </a14:m>
                <a:r>
                  <a:rPr lang="en-US" altLang="ko-KR" sz="2400" dirty="0">
                    <a:latin typeface="Gentona Book" pitchFamily="2" charset="77"/>
                  </a:rPr>
                  <a:t> </a:t>
                </a:r>
                <a:endParaRPr lang="ko-KR" altLang="en-US" sz="2400" dirty="0">
                  <a:latin typeface="Gentona Book" pitchFamily="2" charset="77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39D481-B6AD-7B5B-2E2C-3DE696B2AF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2791" y="2661465"/>
                <a:ext cx="2194084" cy="461665"/>
              </a:xfrm>
              <a:prstGeom prst="rect">
                <a:avLst/>
              </a:prstGeom>
              <a:blipFill>
                <a:blip r:embed="rId5"/>
                <a:stretch>
                  <a:fillRect t="-10667" r="-1114" b="-30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FDE6482-904E-1AB1-83EF-1A7E5EE1620A}"/>
              </a:ext>
            </a:extLst>
          </p:cNvPr>
          <p:cNvSpPr txBox="1"/>
          <p:nvPr/>
        </p:nvSpPr>
        <p:spPr>
          <a:xfrm>
            <a:off x="619125" y="3905250"/>
            <a:ext cx="1101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However, ML model </a:t>
            </a:r>
            <a:r>
              <a:rPr lang="en-US" altLang="ko-KR" sz="2000" b="1" dirty="0">
                <a:solidFill>
                  <a:srgbClr val="ED7C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failed to learn EMA features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l"/>
            <a:r>
              <a:rPr lang="en-US" altLang="ko-KR" sz="2000" b="1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∵ EMA has </a:t>
            </a:r>
            <a:r>
              <a:rPr lang="en-US" altLang="ko-KR" sz="2000" b="1" dirty="0">
                <a:solidFill>
                  <a:srgbClr val="0020A5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unbounded context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A0A1D-7F5F-3658-B528-3D474AD36F3C}"/>
              </a:ext>
            </a:extLst>
          </p:cNvPr>
          <p:cNvSpPr txBox="1"/>
          <p:nvPr/>
        </p:nvSpPr>
        <p:spPr>
          <a:xfrm>
            <a:off x="590230" y="5066469"/>
            <a:ext cx="11010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EMA is a weighted average of </a:t>
            </a:r>
            <a:r>
              <a:rPr lang="en-US" altLang="ko-KR" b="1" dirty="0">
                <a:solidFill>
                  <a:srgbClr val="ED7C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entire history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of the signal with an exponentially decaying weight.</a:t>
            </a:r>
            <a:endParaRPr lang="en-US" altLang="ko-KR" b="1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algn="l"/>
            <a:endParaRPr lang="en-US" altLang="ko-KR" b="1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algn="l"/>
            <a:r>
              <a:rPr lang="en-US" altLang="ko-KR" b="1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ML models have </a:t>
            </a:r>
            <a:r>
              <a:rPr lang="en-US" altLang="ko-KR" b="1" dirty="0">
                <a:solidFill>
                  <a:srgbClr val="0020A5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finite</a:t>
            </a:r>
            <a:r>
              <a:rPr lang="en-US" altLang="ko-KR" b="1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context window sizes </a:t>
            </a:r>
            <a:r>
              <a:rPr lang="en-US" altLang="ko-KR" b="1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b="1" dirty="0">
                <a:solidFill>
                  <a:srgbClr val="0020A5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ML models struggle with long context</a:t>
            </a:r>
            <a:endParaRPr lang="en-US" altLang="ko-KR" b="1" dirty="0">
              <a:solidFill>
                <a:srgbClr val="0020A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04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</a:t>
            </a:r>
            <a:r>
              <a:rPr lang="en-US" dirty="0" err="1"/>
              <a:t>HiPPO</a:t>
            </a:r>
            <a:r>
              <a:rPr lang="en-US" dirty="0"/>
              <a:t> Ablation Study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EC9B42-19DD-C9F3-F9EC-81452A724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5" y="804894"/>
            <a:ext cx="10711732" cy="524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24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</a:t>
            </a:r>
            <a:r>
              <a:rPr lang="en-US" dirty="0" err="1"/>
              <a:t>HiPPO</a:t>
            </a:r>
            <a:r>
              <a:rPr lang="en-US" dirty="0"/>
              <a:t> Ablation Study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EC9B42-19DD-C9F3-F9EC-81452A724C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2325" y="862086"/>
            <a:ext cx="10711732" cy="51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5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</a:t>
            </a:r>
            <a:r>
              <a:rPr lang="en-US" dirty="0" err="1"/>
              <a:t>HiPPO</a:t>
            </a:r>
            <a:r>
              <a:rPr lang="en-US" dirty="0"/>
              <a:t> Ablation Study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EC9B42-19DD-C9F3-F9EC-81452A724C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6783" y="862086"/>
            <a:ext cx="10642816" cy="51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36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8CA565-F2DB-EFE2-9D2E-B35D946A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Experiments/Results – </a:t>
            </a:r>
            <a:r>
              <a:rPr lang="en-US" dirty="0" err="1"/>
              <a:t>HiPPO</a:t>
            </a:r>
            <a:r>
              <a:rPr lang="en-US" dirty="0"/>
              <a:t> Ablation Study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6D3FEA-A91E-46DA-D5F4-B3B90ADF7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UNIVERSITY OF FLORIDA HERBERT WERTHEIM COLLEGE OF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EC9B42-19DD-C9F3-F9EC-81452A724C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6783" y="868573"/>
            <a:ext cx="10642816" cy="512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6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369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lIns="45720" rIns="45720" rtlCol="0" anchor="ctr">
        <a:normAutofit fontScale="92500" lnSpcReduction="20000"/>
      </a:bodyPr>
      <a:lstStyle>
        <a:defPPr algn="ctr">
          <a:defRPr dirty="0" err="1" smtClean="0">
            <a:solidFill>
              <a:schemeClr val="tx1"/>
            </a:solidFill>
            <a:latin typeface="Gentona Book" pitchFamily="2" charset="7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Gentona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2" id="{48B37A77-3EF4-9941-A8E5-EB924710A769}" vid="{C326E940-DFE3-9C4B-BFAC-140ADAAE5C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03816EE6BD2A4AA2AF45DA8CC7A272" ma:contentTypeVersion="12" ma:contentTypeDescription="Create a new document." ma:contentTypeScope="" ma:versionID="c72cdf2f9cab5c05ad0158f5ef99e8f3">
  <xsd:schema xmlns:xsd="http://www.w3.org/2001/XMLSchema" xmlns:xs="http://www.w3.org/2001/XMLSchema" xmlns:p="http://schemas.microsoft.com/office/2006/metadata/properties" xmlns:ns2="a2943d0a-f3b9-4ddb-bf5a-fdc8c7d57c24" xmlns:ns3="976ed37f-c997-499a-b184-564a6e301c7a" targetNamespace="http://schemas.microsoft.com/office/2006/metadata/properties" ma:root="true" ma:fieldsID="10451b4419daf1d6bd5481a406a3d0e2" ns2:_="" ns3:_="">
    <xsd:import namespace="a2943d0a-f3b9-4ddb-bf5a-fdc8c7d57c24"/>
    <xsd:import namespace="976ed37f-c997-499a-b184-564a6e301c7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943d0a-f3b9-4ddb-bf5a-fdc8c7d57c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a0c477a-f09e-4137-8c49-77869fdcca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6ed37f-c997-499a-b184-564a6e301c7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21460f6-4093-4275-951f-99b8417dd313}" ma:internalName="TaxCatchAll" ma:showField="CatchAllData" ma:web="976ed37f-c997-499a-b184-564a6e301c7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2943d0a-f3b9-4ddb-bf5a-fdc8c7d57c24">
      <Terms xmlns="http://schemas.microsoft.com/office/infopath/2007/PartnerControls"/>
    </lcf76f155ced4ddcb4097134ff3c332f>
    <TaxCatchAll xmlns="976ed37f-c997-499a-b184-564a6e301c7a" xsi:nil="true"/>
  </documentManagement>
</p:properties>
</file>

<file path=customXml/itemProps1.xml><?xml version="1.0" encoding="utf-8"?>
<ds:datastoreItem xmlns:ds="http://schemas.openxmlformats.org/officeDocument/2006/customXml" ds:itemID="{4D0CEE5B-55A5-47B1-A7FD-1264412F57F3}"/>
</file>

<file path=customXml/itemProps2.xml><?xml version="1.0" encoding="utf-8"?>
<ds:datastoreItem xmlns:ds="http://schemas.openxmlformats.org/officeDocument/2006/customXml" ds:itemID="{684303A3-3397-46C7-954B-CA9C810843EA}"/>
</file>

<file path=customXml/itemProps3.xml><?xml version="1.0" encoding="utf-8"?>
<ds:datastoreItem xmlns:ds="http://schemas.openxmlformats.org/officeDocument/2006/customXml" ds:itemID="{03BDB0B3-D926-40B5-9725-D51F91ABE550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9221</TotalTime>
  <Words>4543</Words>
  <Application>Microsoft Office PowerPoint</Application>
  <PresentationFormat>Widescreen</PresentationFormat>
  <Paragraphs>639</Paragraphs>
  <Slides>94</Slides>
  <Notes>0</Notes>
  <HiddenSlides>6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103" baseType="lpstr">
      <vt:lpstr>Arial</vt:lpstr>
      <vt:lpstr>Calibri</vt:lpstr>
      <vt:lpstr>Obviously Wide Semi</vt:lpstr>
      <vt:lpstr>Wingdings</vt:lpstr>
      <vt:lpstr>맑은 고딕</vt:lpstr>
      <vt:lpstr>Gentona Book</vt:lpstr>
      <vt:lpstr>Arial Black</vt:lpstr>
      <vt:lpstr>Cambria Math</vt:lpstr>
      <vt:lpstr>Office Theme</vt:lpstr>
      <vt:lpstr>Efficiently Modeling Long Sequences with Structured State Spaces</vt:lpstr>
      <vt:lpstr>Motivation</vt:lpstr>
      <vt:lpstr>Motivation</vt:lpstr>
      <vt:lpstr>Motivation</vt:lpstr>
      <vt:lpstr>A Simple Example: The Moving Average</vt:lpstr>
      <vt:lpstr>A Simple Example: The Moving Average</vt:lpstr>
      <vt:lpstr>A Simple Example: The Moving Average</vt:lpstr>
      <vt:lpstr>A Simple Example: The Moving Average</vt:lpstr>
      <vt:lpstr>A Simple Example: The Moving Average</vt:lpstr>
      <vt:lpstr>A Simple Example: The Moving Average</vt:lpstr>
      <vt:lpstr>A Simple Example: The Moving Average</vt:lpstr>
      <vt:lpstr>A Simple Example: The Moving Average</vt:lpstr>
      <vt:lpstr>Hippo: Online function reconstruction</vt:lpstr>
      <vt:lpstr>Hippo: Online function reconstruction</vt:lpstr>
      <vt:lpstr>Hippo: Online function reconstruction</vt:lpstr>
      <vt:lpstr>Hippo: Derive the update</vt:lpstr>
      <vt:lpstr>Hippo: Derive the update</vt:lpstr>
      <vt:lpstr>Hippo: Derive the update</vt:lpstr>
      <vt:lpstr>The Hippo Operator</vt:lpstr>
      <vt:lpstr>Structured State Space</vt:lpstr>
      <vt:lpstr>Structured State Space</vt:lpstr>
      <vt:lpstr>Structured State Space: Discretization</vt:lpstr>
      <vt:lpstr>Structured State Space: Discretization</vt:lpstr>
      <vt:lpstr>Structured State Space: Computing the State Space with       Convolutions</vt:lpstr>
      <vt:lpstr>Structured State Space: Computing the State Space with       Convolutions</vt:lpstr>
      <vt:lpstr>Diagonalization</vt:lpstr>
      <vt:lpstr>Diagonalization - Change of Variables</vt:lpstr>
      <vt:lpstr>Diagonalization - Change of Variables</vt:lpstr>
      <vt:lpstr>Diagonalization - Change of Variables</vt:lpstr>
      <vt:lpstr>Diagonalization - Change of Variables</vt:lpstr>
      <vt:lpstr>Normal Plus Low Rank (NPLR) Formulation</vt:lpstr>
      <vt:lpstr>Normal Plus Low Rank (NPLR) Formulation</vt:lpstr>
      <vt:lpstr>Diagonal Plus Low Rank (DPLR) Formulation</vt:lpstr>
      <vt:lpstr>Diagonal Plus Low Rank (DPLR) Formulation</vt:lpstr>
      <vt:lpstr>Diagonal Plus Low Rank (DPLR) Formulation</vt:lpstr>
      <vt:lpstr>Diagonal Plus Low Rank (DPLR) Formulation</vt:lpstr>
      <vt:lpstr>Diagonal Plus Low Rank (DPLR) Formulation</vt:lpstr>
      <vt:lpstr>Diagonal Plus Low Rank (DPLR) Formulation (Recurrent)</vt:lpstr>
      <vt:lpstr>Diagonal Plus Low Rank (DPLR) Formulation (Recurrent)</vt:lpstr>
      <vt:lpstr>Diagonal Plus Low Rank (DPLR) Formulation (Recurrent)</vt:lpstr>
      <vt:lpstr>Diagonal Plus Low Rank (DPLR) Formulation (Recurrent)</vt:lpstr>
      <vt:lpstr>Diagonal Plus Low Rank (DPLR) Formulation (Recurrent)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Diagonal Plus Low Rank (DPLR) Formulation (Convolved)</vt:lpstr>
      <vt:lpstr>Convolution Kernel Overview</vt:lpstr>
      <vt:lpstr>Convolution Kernel Overview</vt:lpstr>
      <vt:lpstr>Convolution Kernel Overview</vt:lpstr>
      <vt:lpstr>Convolution Kernel Overview</vt:lpstr>
      <vt:lpstr>S4D Architecture Overview</vt:lpstr>
      <vt:lpstr>S4D Architecture Overview</vt:lpstr>
      <vt:lpstr>S4D Architecture Overview</vt:lpstr>
      <vt:lpstr>S4D Architecture Overview</vt:lpstr>
      <vt:lpstr>Architecture Complexity</vt:lpstr>
      <vt:lpstr>Experiments/Results – Efficiency vs Previous Version</vt:lpstr>
      <vt:lpstr>Experiments/Results – Efficiency vs Transformers</vt:lpstr>
      <vt:lpstr>Experiments/Results – Long-Range Performance</vt:lpstr>
      <vt:lpstr>Experiments/Results – Long-Range Performance</vt:lpstr>
      <vt:lpstr>Experiments/Results – Long-Range Performance</vt:lpstr>
      <vt:lpstr>Experiments/Results – Long-Range Performance</vt:lpstr>
      <vt:lpstr>Experiments/Results – Long-Range Performance</vt:lpstr>
      <vt:lpstr>Experiments/Results – Long-Range Performance</vt:lpstr>
      <vt:lpstr>Experiments/Results – Long-Range Performance</vt:lpstr>
      <vt:lpstr>Experiments/Results – Long-Range Performance</vt:lpstr>
      <vt:lpstr>Experiments/Results – HiPPO Ablation Study</vt:lpstr>
      <vt:lpstr>Experiments/Results – HiPPO Ablation Study</vt:lpstr>
      <vt:lpstr>Experiments/Results – HiPPO Ablation Study</vt:lpstr>
      <vt:lpstr>Experiments/Results – HiPPO Ablation Study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STATE OF THE COLLEGE</dc:title>
  <dc:creator>Logan,Allison</dc:creator>
  <cp:lastModifiedBy>Erica Lindbeck</cp:lastModifiedBy>
  <cp:revision>144</cp:revision>
  <dcterms:created xsi:type="dcterms:W3CDTF">2023-01-11T13:28:39Z</dcterms:created>
  <dcterms:modified xsi:type="dcterms:W3CDTF">2024-11-24T01:33:27Z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0x0101004F03816EE6BD2A4AA2AF45DA8CC7A272</vt:lpwstr>
  </property>
</Properties>
</file>

<file path=docProps/thumbnail.jpeg>
</file>